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1" r:id="rId2"/>
    <p:sldId id="262" r:id="rId3"/>
    <p:sldId id="264" r:id="rId4"/>
    <p:sldId id="263" r:id="rId5"/>
    <p:sldId id="428" r:id="rId6"/>
    <p:sldId id="256" r:id="rId7"/>
    <p:sldId id="3311" r:id="rId8"/>
    <p:sldId id="3312" r:id="rId9"/>
    <p:sldId id="3313" r:id="rId10"/>
    <p:sldId id="3315" r:id="rId11"/>
    <p:sldId id="669" r:id="rId12"/>
    <p:sldId id="3314" r:id="rId13"/>
    <p:sldId id="696" r:id="rId14"/>
    <p:sldId id="465" r:id="rId15"/>
    <p:sldId id="3289" r:id="rId16"/>
    <p:sldId id="3332" r:id="rId17"/>
    <p:sldId id="3308" r:id="rId18"/>
    <p:sldId id="3305" r:id="rId19"/>
    <p:sldId id="3319" r:id="rId20"/>
    <p:sldId id="797" r:id="rId21"/>
    <p:sldId id="3309" r:id="rId22"/>
    <p:sldId id="525" r:id="rId23"/>
    <p:sldId id="3288" r:id="rId24"/>
    <p:sldId id="3325" r:id="rId25"/>
    <p:sldId id="672" r:id="rId26"/>
    <p:sldId id="3302" r:id="rId27"/>
    <p:sldId id="3329" r:id="rId28"/>
    <p:sldId id="3333" r:id="rId29"/>
    <p:sldId id="683" r:id="rId30"/>
    <p:sldId id="3303" r:id="rId31"/>
    <p:sldId id="3274" r:id="rId32"/>
    <p:sldId id="524" r:id="rId33"/>
    <p:sldId id="535" r:id="rId34"/>
    <p:sldId id="432" r:id="rId35"/>
    <p:sldId id="433" r:id="rId36"/>
    <p:sldId id="266" r:id="rId37"/>
    <p:sldId id="429" r:id="rId38"/>
    <p:sldId id="258" r:id="rId39"/>
    <p:sldId id="259"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CCC"/>
    <a:srgbClr val="F8FAB0"/>
    <a:srgbClr val="FAFBC1"/>
    <a:srgbClr val="E82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477DF4-FFA1-4F43-9099-1B41D1D9CF99}" v="1" dt="2023-06-19T13:15:27.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81466" autoAdjust="0"/>
  </p:normalViewPr>
  <p:slideViewPr>
    <p:cSldViewPr snapToGrid="0">
      <p:cViewPr varScale="1">
        <p:scale>
          <a:sx n="90" d="100"/>
          <a:sy n="90" d="100"/>
        </p:scale>
        <p:origin x="1164" y="84"/>
      </p:cViewPr>
      <p:guideLst/>
    </p:cSldViewPr>
  </p:slideViewPr>
  <p:notesTextViewPr>
    <p:cViewPr>
      <p:scale>
        <a:sx n="1" d="1"/>
        <a:sy n="1" d="1"/>
      </p:scale>
      <p:origin x="0" y="0"/>
    </p:cViewPr>
  </p:notesTextViewPr>
  <p:sorterViewPr>
    <p:cViewPr>
      <p:scale>
        <a:sx n="60" d="100"/>
        <a:sy n="60" d="100"/>
      </p:scale>
      <p:origin x="0" y="-33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4246B-FA58-439D-9B80-2089A36FBFB9}" type="datetimeFigureOut">
              <a:rPr lang="nl-NL" smtClean="0"/>
              <a:t>27-6-2023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0A6B4-DDB1-4CF2-811F-DBAF830876FB}" type="slidenum">
              <a:rPr lang="nl-NL" smtClean="0"/>
              <a:t>‹nr.›</a:t>
            </a:fld>
            <a:endParaRPr lang="nl-NL"/>
          </a:p>
        </p:txBody>
      </p:sp>
    </p:spTree>
    <p:extLst>
      <p:ext uri="{BB962C8B-B14F-4D97-AF65-F5344CB8AC3E}">
        <p14:creationId xmlns:p14="http://schemas.microsoft.com/office/powerpoint/2010/main" val="1050029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buFont typeface="Symbol" panose="05050102010706020507" pitchFamily="18" charset="2"/>
              <a:buChar char=""/>
            </a:pPr>
            <a:r>
              <a:rPr lang="nl-NL" sz="1800" dirty="0">
                <a:solidFill>
                  <a:srgbClr val="000000"/>
                </a:solidFill>
                <a:effectLst/>
                <a:latin typeface="Calibri" panose="020F0502020204030204" pitchFamily="34" charset="0"/>
                <a:ea typeface="Arial" panose="020B0604020202020204" pitchFamily="34" charset="0"/>
                <a:cs typeface="Liberation Serif"/>
              </a:rPr>
              <a:t>Welkom, doel van de avond, waarom deze avond ? Kort debatregels uitleggen!</a:t>
            </a:r>
            <a:endParaRPr lang="nl-NL" sz="1800" dirty="0">
              <a:solidFill>
                <a:srgbClr val="000000"/>
              </a:solidFill>
              <a:effectLst/>
              <a:latin typeface="Liberation Serif"/>
              <a:ea typeface="Arial" panose="020B0604020202020204" pitchFamily="34" charset="0"/>
              <a:cs typeface="Liberation Serif"/>
            </a:endParaRPr>
          </a:p>
          <a:p>
            <a:pPr marL="342900" lvl="0" indent="-342900">
              <a:buFont typeface="Symbol" panose="05050102010706020507" pitchFamily="18" charset="2"/>
              <a:buChar char=""/>
            </a:pPr>
            <a:r>
              <a:rPr lang="nl-NL" sz="1800" dirty="0">
                <a:solidFill>
                  <a:srgbClr val="000000"/>
                </a:solidFill>
                <a:effectLst/>
                <a:latin typeface="Calibri" panose="020F0502020204030204" pitchFamily="34" charset="0"/>
                <a:ea typeface="Arial" panose="020B0604020202020204" pitchFamily="34" charset="0"/>
                <a:cs typeface="Liberation Serif"/>
              </a:rPr>
              <a:t> Programma toelichten maar sprekers pas na de </a:t>
            </a:r>
            <a:r>
              <a:rPr lang="nl-NL" sz="1800" dirty="0" err="1">
                <a:solidFill>
                  <a:srgbClr val="000000"/>
                </a:solidFill>
                <a:effectLst/>
                <a:latin typeface="Calibri" panose="020F0502020204030204" pitchFamily="34" charset="0"/>
                <a:ea typeface="Arial" panose="020B0604020202020204" pitchFamily="34" charset="0"/>
                <a:cs typeface="Liberation Serif"/>
              </a:rPr>
              <a:t>mentimeter</a:t>
            </a:r>
            <a:r>
              <a:rPr lang="nl-NL" sz="1800" dirty="0">
                <a:solidFill>
                  <a:srgbClr val="000000"/>
                </a:solidFill>
                <a:effectLst/>
                <a:latin typeface="Calibri" panose="020F0502020204030204" pitchFamily="34" charset="0"/>
                <a:ea typeface="Arial" panose="020B0604020202020204" pitchFamily="34" charset="0"/>
                <a:cs typeface="Liberation Serif"/>
              </a:rPr>
              <a:t>.  </a:t>
            </a:r>
            <a:endParaRPr lang="nl-NL" sz="1800" dirty="0">
              <a:solidFill>
                <a:srgbClr val="000000"/>
              </a:solidFill>
              <a:effectLst/>
              <a:latin typeface="Liberation Serif"/>
              <a:ea typeface="Arial" panose="020B0604020202020204" pitchFamily="34" charset="0"/>
              <a:cs typeface="Liberation Serif"/>
            </a:endParaRPr>
          </a:p>
          <a:p>
            <a:endParaRPr lang="nl-NL" dirty="0"/>
          </a:p>
        </p:txBody>
      </p:sp>
      <p:sp>
        <p:nvSpPr>
          <p:cNvPr id="4" name="Tijdelijke aanduiding voor dianummer 3"/>
          <p:cNvSpPr>
            <a:spLocks noGrp="1"/>
          </p:cNvSpPr>
          <p:nvPr>
            <p:ph type="sldNum" sz="quarter" idx="5"/>
          </p:nvPr>
        </p:nvSpPr>
        <p:spPr/>
        <p:txBody>
          <a:bodyPr/>
          <a:lstStyle/>
          <a:p>
            <a:fld id="{5D70A6B4-DDB1-4CF2-811F-DBAF830876FB}" type="slidenum">
              <a:rPr lang="nl-NL" smtClean="0"/>
              <a:t>1</a:t>
            </a:fld>
            <a:endParaRPr lang="nl-NL"/>
          </a:p>
        </p:txBody>
      </p:sp>
    </p:spTree>
    <p:extLst>
      <p:ext uri="{BB962C8B-B14F-4D97-AF65-F5344CB8AC3E}">
        <p14:creationId xmlns:p14="http://schemas.microsoft.com/office/powerpoint/2010/main" val="1085630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solidFill>
                  <a:srgbClr val="000000"/>
                </a:solidFill>
                <a:effectLst/>
                <a:latin typeface="Calibri" panose="020F0502020204030204" pitchFamily="34" charset="0"/>
                <a:ea typeface="Arial" panose="020B0604020202020204" pitchFamily="34" charset="0"/>
              </a:rPr>
              <a:t>Programma toelichting. Een paar spelregels over hoe we de avond gaan doen.</a:t>
            </a:r>
            <a:endParaRPr lang="nl-NL" sz="1200">
              <a:solidFill>
                <a:srgbClr val="000000"/>
              </a:solidFill>
              <a:effectLst/>
              <a:latin typeface="Times New Roman" panose="02020603050405020304" pitchFamily="18" charset="0"/>
              <a:ea typeface="Arial" panose="020B0604020202020204" pitchFamily="34" charset="0"/>
            </a:endParaRPr>
          </a:p>
          <a:p>
            <a:endParaRPr lang="nl-NL"/>
          </a:p>
        </p:txBody>
      </p:sp>
      <p:sp>
        <p:nvSpPr>
          <p:cNvPr id="4" name="Tijdelijke aanduiding voor dianummer 3"/>
          <p:cNvSpPr>
            <a:spLocks noGrp="1"/>
          </p:cNvSpPr>
          <p:nvPr>
            <p:ph type="sldNum" sz="quarter" idx="5"/>
          </p:nvPr>
        </p:nvSpPr>
        <p:spPr/>
        <p:txBody>
          <a:bodyPr/>
          <a:lstStyle/>
          <a:p>
            <a:fld id="{5D70A6B4-DDB1-4CF2-811F-DBAF830876FB}" type="slidenum">
              <a:rPr lang="nl-NL" smtClean="0"/>
              <a:t>2</a:t>
            </a:fld>
            <a:endParaRPr lang="nl-NL"/>
          </a:p>
        </p:txBody>
      </p:sp>
    </p:spTree>
    <p:extLst>
      <p:ext uri="{BB962C8B-B14F-4D97-AF65-F5344CB8AC3E}">
        <p14:creationId xmlns:p14="http://schemas.microsoft.com/office/powerpoint/2010/main" val="355717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Robert vraag in metimeter </a:t>
            </a:r>
          </a:p>
        </p:txBody>
      </p:sp>
      <p:sp>
        <p:nvSpPr>
          <p:cNvPr id="4" name="Tijdelijke aanduiding voor dianummer 3"/>
          <p:cNvSpPr>
            <a:spLocks noGrp="1"/>
          </p:cNvSpPr>
          <p:nvPr>
            <p:ph type="sldNum" sz="quarter" idx="5"/>
          </p:nvPr>
        </p:nvSpPr>
        <p:spPr/>
        <p:txBody>
          <a:bodyPr/>
          <a:lstStyle/>
          <a:p>
            <a:fld id="{5D70A6B4-DDB1-4CF2-811F-DBAF830876FB}" type="slidenum">
              <a:rPr lang="nl-NL" smtClean="0"/>
              <a:t>3</a:t>
            </a:fld>
            <a:endParaRPr lang="nl-NL"/>
          </a:p>
        </p:txBody>
      </p:sp>
    </p:spTree>
    <p:extLst>
      <p:ext uri="{BB962C8B-B14F-4D97-AF65-F5344CB8AC3E}">
        <p14:creationId xmlns:p14="http://schemas.microsoft.com/office/powerpoint/2010/main" val="2880008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a:effectLst/>
                <a:latin typeface="Calibri" panose="020F0502020204030204" pitchFamily="34" charset="0"/>
                <a:ea typeface="Arial" panose="020B0604020202020204" pitchFamily="34" charset="0"/>
              </a:rPr>
              <a:t>Inleiders gaan na presentaties met moderator RD aan tafel. RD aan de kop en inleiders 1 links, 2 rechts aan tafel.</a:t>
            </a:r>
            <a:endParaRPr lang="nl-NL"/>
          </a:p>
        </p:txBody>
      </p:sp>
      <p:sp>
        <p:nvSpPr>
          <p:cNvPr id="4" name="Tijdelijke aanduiding voor dianummer 3"/>
          <p:cNvSpPr>
            <a:spLocks noGrp="1"/>
          </p:cNvSpPr>
          <p:nvPr>
            <p:ph type="sldNum" sz="quarter" idx="5"/>
          </p:nvPr>
        </p:nvSpPr>
        <p:spPr/>
        <p:txBody>
          <a:bodyPr/>
          <a:lstStyle/>
          <a:p>
            <a:fld id="{5D70A6B4-DDB1-4CF2-811F-DBAF830876FB}" type="slidenum">
              <a:rPr lang="nl-NL" smtClean="0"/>
              <a:t>4</a:t>
            </a:fld>
            <a:endParaRPr lang="nl-NL"/>
          </a:p>
        </p:txBody>
      </p:sp>
    </p:spTree>
    <p:extLst>
      <p:ext uri="{BB962C8B-B14F-4D97-AF65-F5344CB8AC3E}">
        <p14:creationId xmlns:p14="http://schemas.microsoft.com/office/powerpoint/2010/main" val="300228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a:extLst>
              <a:ext uri="{FF2B5EF4-FFF2-40B4-BE49-F238E27FC236}">
                <a16:creationId xmlns:a16="http://schemas.microsoft.com/office/drawing/2014/main" id="{47ED8DD2-9DF4-509A-F18E-7D20A368F2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a:extLst>
              <a:ext uri="{FF2B5EF4-FFF2-40B4-BE49-F238E27FC236}">
                <a16:creationId xmlns:a16="http://schemas.microsoft.com/office/drawing/2014/main" id="{2AD8E9E4-90E8-8385-00E2-93537EF09E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21508" name="Tijdelijke aanduiding voor dianummer 3">
            <a:extLst>
              <a:ext uri="{FF2B5EF4-FFF2-40B4-BE49-F238E27FC236}">
                <a16:creationId xmlns:a16="http://schemas.microsoft.com/office/drawing/2014/main" id="{28376FF2-8A61-9ACC-DC73-CF85197F29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8350" indent="-295275">
              <a:defRPr>
                <a:solidFill>
                  <a:schemeClr val="tx1"/>
                </a:solidFill>
                <a:latin typeface="Arial" panose="020B0604020202020204" pitchFamily="34" charset="0"/>
                <a:cs typeface="Arial" panose="020B0604020202020204" pitchFamily="34" charset="0"/>
              </a:defRPr>
            </a:lvl2pPr>
            <a:lvl3pPr marL="1182688" indent="-236538">
              <a:defRPr>
                <a:solidFill>
                  <a:schemeClr val="tx1"/>
                </a:solidFill>
                <a:latin typeface="Arial" panose="020B0604020202020204" pitchFamily="34" charset="0"/>
                <a:cs typeface="Arial" panose="020B0604020202020204" pitchFamily="34" charset="0"/>
              </a:defRPr>
            </a:lvl3pPr>
            <a:lvl4pPr marL="1655763" indent="-236538">
              <a:defRPr>
                <a:solidFill>
                  <a:schemeClr val="tx1"/>
                </a:solidFill>
                <a:latin typeface="Arial" panose="020B0604020202020204" pitchFamily="34" charset="0"/>
                <a:cs typeface="Arial" panose="020B0604020202020204" pitchFamily="34" charset="0"/>
              </a:defRPr>
            </a:lvl4pPr>
            <a:lvl5pPr marL="2128838" indent="-236538">
              <a:defRPr>
                <a:solidFill>
                  <a:schemeClr val="tx1"/>
                </a:solidFill>
                <a:latin typeface="Arial" panose="020B0604020202020204" pitchFamily="34" charset="0"/>
                <a:cs typeface="Arial" panose="020B0604020202020204" pitchFamily="34" charset="0"/>
              </a:defRPr>
            </a:lvl5pPr>
            <a:lvl6pPr marL="2586038"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3238"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0438"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7638"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D77B22-4315-4D65-BFAC-DDB8C9225A95}" type="slidenum">
              <a:rPr lang="nl-NL" altLang="nl-NL" smtClean="0"/>
              <a:pPr/>
              <a:t>21</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27.06.2023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27.06.2023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27.06.2023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27.06.2023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27.06.2023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27.06.2023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27.06.2023</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27.06.2023</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27.06.2023</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27.06.2023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27.06.2023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CCC"/>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27.06.2023</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kennisopenbaarbestuur.nl/rapporten-publicaties/atlas-van-afgehaakt-nederlan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kennisopenbaarbestuur.nl/rapporten-publicaties/atlas-van-afgehaakt-nederland/" TargetMode="External"/><Relationship Id="rId2" Type="http://schemas.openxmlformats.org/officeDocument/2006/relationships/hyperlink" Target="https://www.scp.nl/publicaties/monitors/2018/12/28/burgerperspectieven-2018-4"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aps.amsterdam.nl/tweedekamer2021_zaanstad/"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bs.nl/nl-nl/achtergrond/2018/35/gemeentelijke-verschillen-in-ervaren-gezondhei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9AF9C2-B2A0-2346-4021-C6CE6689365B}"/>
              </a:ext>
            </a:extLst>
          </p:cNvPr>
          <p:cNvSpPr>
            <a:spLocks noGrp="1"/>
          </p:cNvSpPr>
          <p:nvPr>
            <p:ph type="title"/>
          </p:nvPr>
        </p:nvSpPr>
        <p:spPr>
          <a:xfrm>
            <a:off x="1123356" y="1188637"/>
            <a:ext cx="9984615" cy="1597228"/>
          </a:xfrm>
        </p:spPr>
        <p:txBody>
          <a:bodyPr>
            <a:normAutofit fontScale="90000"/>
          </a:bodyPr>
          <a:lstStyle/>
          <a:p>
            <a:r>
              <a:rPr lang="nl-NL" b="1"/>
              <a:t>Welkom</a:t>
            </a:r>
            <a:br>
              <a:rPr lang="nl-NL"/>
            </a:br>
            <a:br>
              <a:rPr lang="nl-NL" sz="1500"/>
            </a:br>
            <a:br>
              <a:rPr lang="nl-NL" sz="1500"/>
            </a:br>
            <a:r>
              <a:rPr lang="nl-NL" sz="1500"/>
              <a:t> </a:t>
            </a:r>
            <a:br>
              <a:rPr lang="nl-NL" sz="1500"/>
            </a:br>
            <a:br>
              <a:rPr lang="nl-NL" sz="1500"/>
            </a:br>
            <a:br>
              <a:rPr lang="nl-NL" sz="1500"/>
            </a:br>
            <a:endParaRPr lang="nl-NL" sz="1500"/>
          </a:p>
        </p:txBody>
      </p:sp>
      <p:pic>
        <p:nvPicPr>
          <p:cNvPr id="4" name="Tijdelijke aanduiding voor inhoud 3">
            <a:extLst>
              <a:ext uri="{FF2B5EF4-FFF2-40B4-BE49-F238E27FC236}">
                <a16:creationId xmlns:a16="http://schemas.microsoft.com/office/drawing/2014/main" id="{B514A499-7997-361C-C05D-1C699CF81786}"/>
              </a:ext>
            </a:extLst>
          </p:cNvPr>
          <p:cNvPicPr>
            <a:picLocks noChangeAspect="1"/>
          </p:cNvPicPr>
          <p:nvPr/>
        </p:nvPicPr>
        <p:blipFill>
          <a:blip r:embed="rId3"/>
          <a:stretch>
            <a:fillRect/>
          </a:stretch>
        </p:blipFill>
        <p:spPr>
          <a:xfrm>
            <a:off x="1123357" y="2190307"/>
            <a:ext cx="3533985" cy="2073349"/>
          </a:xfrm>
          <a:prstGeom prst="rect">
            <a:avLst/>
          </a:prstGeom>
        </p:spPr>
      </p:pic>
      <p:sp>
        <p:nvSpPr>
          <p:cNvPr id="8" name="Content Placeholder 7">
            <a:extLst>
              <a:ext uri="{FF2B5EF4-FFF2-40B4-BE49-F238E27FC236}">
                <a16:creationId xmlns:a16="http://schemas.microsoft.com/office/drawing/2014/main" id="{498D635A-FA82-C4DC-AC83-824CFDC51FFF}"/>
              </a:ext>
            </a:extLst>
          </p:cNvPr>
          <p:cNvSpPr>
            <a:spLocks noGrp="1"/>
          </p:cNvSpPr>
          <p:nvPr>
            <p:ph idx="1"/>
          </p:nvPr>
        </p:nvSpPr>
        <p:spPr>
          <a:xfrm>
            <a:off x="4657342" y="1786270"/>
            <a:ext cx="6646928" cy="3763683"/>
          </a:xfrm>
          <a:noFill/>
        </p:spPr>
        <p:txBody>
          <a:bodyPr anchor="t">
            <a:normAutofit/>
          </a:bodyPr>
          <a:lstStyle/>
          <a:p>
            <a:pPr marL="0" indent="0">
              <a:buNone/>
            </a:pPr>
            <a:r>
              <a:rPr lang="en-US" sz="3600"/>
              <a:t>Thema: </a:t>
            </a:r>
          </a:p>
          <a:p>
            <a:pPr marL="0" indent="0">
              <a:buNone/>
            </a:pPr>
            <a:endParaRPr lang="en-US" sz="2000"/>
          </a:p>
          <a:p>
            <a:pPr marL="0" indent="0">
              <a:buNone/>
            </a:pPr>
            <a:r>
              <a:rPr lang="en-US" sz="4000">
                <a:effectLst/>
                <a:latin typeface="Calibri" panose="020F0502020204030204" pitchFamily="34" charset="0"/>
                <a:ea typeface="Arial" panose="020B0604020202020204" pitchFamily="34" charset="0"/>
              </a:rPr>
              <a:t>‘</a:t>
            </a:r>
            <a:r>
              <a:rPr lang="nl-NL" sz="4400" i="1">
                <a:effectLst/>
                <a:latin typeface="Calibri" panose="020F0502020204030204" pitchFamily="34" charset="0"/>
                <a:ea typeface="Calibri" panose="020F0502020204030204" pitchFamily="34" charset="0"/>
                <a:cs typeface="Calibri" panose="020F0502020204030204" pitchFamily="34" charset="0"/>
              </a:rPr>
              <a:t>Waarom verliezen steeds meer mensen het vertrouwen in de overheid?’</a:t>
            </a:r>
            <a:endParaRPr lang="nl-NL" sz="4400" i="1">
              <a:effectLst/>
              <a:latin typeface="Calibri" panose="020F0502020204030204" pitchFamily="34" charset="0"/>
              <a:ea typeface="Calibri" panose="020F0502020204030204" pitchFamily="34" charset="0"/>
            </a:endParaRPr>
          </a:p>
          <a:p>
            <a:pPr marL="0" indent="0">
              <a:buNone/>
            </a:pPr>
            <a:endParaRPr lang="nl-NL" sz="4000">
              <a:effectLst/>
              <a:latin typeface="Times New Roman" panose="02020603050405020304" pitchFamily="18" charset="0"/>
              <a:ea typeface="Arial" panose="020B0604020202020204" pitchFamily="34" charset="0"/>
            </a:endParaRPr>
          </a:p>
          <a:p>
            <a:pPr marL="0" indent="0">
              <a:buNone/>
            </a:pPr>
            <a:endParaRPr lang="en-US" sz="2000"/>
          </a:p>
        </p:txBody>
      </p:sp>
    </p:spTree>
    <p:extLst>
      <p:ext uri="{BB962C8B-B14F-4D97-AF65-F5344CB8AC3E}">
        <p14:creationId xmlns:p14="http://schemas.microsoft.com/office/powerpoint/2010/main" val="2811534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kstvak 2">
            <a:extLst>
              <a:ext uri="{FF2B5EF4-FFF2-40B4-BE49-F238E27FC236}">
                <a16:creationId xmlns:a16="http://schemas.microsoft.com/office/drawing/2014/main" id="{BF458B83-5B0C-B945-BCED-32C75AC95B6B}"/>
              </a:ext>
            </a:extLst>
          </p:cNvPr>
          <p:cNvSpPr txBox="1">
            <a:spLocks noChangeArrowheads="1"/>
          </p:cNvSpPr>
          <p:nvPr/>
        </p:nvSpPr>
        <p:spPr bwMode="auto">
          <a:xfrm>
            <a:off x="2095500" y="1206501"/>
            <a:ext cx="5219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800" b="1">
                <a:solidFill>
                  <a:srgbClr val="832917"/>
                </a:solidFill>
                <a:latin typeface="Oswald" panose="020F0502020204030204" pitchFamily="2" charset="0"/>
              </a:rPr>
              <a:t>Zo stemde Zaanstad, opkomst Poelenburg dramatisch laag (27%)</a:t>
            </a:r>
          </a:p>
        </p:txBody>
      </p:sp>
      <p:sp>
        <p:nvSpPr>
          <p:cNvPr id="9219" name="Tekstvak 4">
            <a:extLst>
              <a:ext uri="{FF2B5EF4-FFF2-40B4-BE49-F238E27FC236}">
                <a16:creationId xmlns:a16="http://schemas.microsoft.com/office/drawing/2014/main" id="{B4CE7452-1CC7-F463-3CA2-0530CC7DE30C}"/>
              </a:ext>
            </a:extLst>
          </p:cNvPr>
          <p:cNvSpPr txBox="1">
            <a:spLocks noChangeArrowheads="1"/>
          </p:cNvSpPr>
          <p:nvPr/>
        </p:nvSpPr>
        <p:spPr bwMode="auto">
          <a:xfrm>
            <a:off x="1992314" y="2276475"/>
            <a:ext cx="69119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800" b="1">
                <a:solidFill>
                  <a:srgbClr val="111111"/>
                </a:solidFill>
                <a:latin typeface="inherit"/>
              </a:rPr>
              <a:t>Met een gemiddelde van nog geen 45 procent was de opkomst in Zaanstad bij de afgelopen gemeenteraadsverkiezingen dramatisch laag.</a:t>
            </a:r>
          </a:p>
          <a:p>
            <a:pPr>
              <a:spcBef>
                <a:spcPct val="0"/>
              </a:spcBef>
              <a:buFontTx/>
              <a:buNone/>
            </a:pPr>
            <a:endParaRPr lang="nl-NL" altLang="nl-NL" sz="1800">
              <a:solidFill>
                <a:srgbClr val="111111"/>
              </a:solidFill>
              <a:latin typeface="Arial" panose="020B0604020202020204" pitchFamily="34" charset="0"/>
            </a:endParaRPr>
          </a:p>
          <a:p>
            <a:pPr>
              <a:spcBef>
                <a:spcPct val="0"/>
              </a:spcBef>
              <a:buFontTx/>
              <a:buNone/>
            </a:pPr>
            <a:r>
              <a:rPr lang="nl-NL" altLang="nl-NL" sz="1800" b="1">
                <a:solidFill>
                  <a:srgbClr val="111111"/>
                </a:solidFill>
                <a:latin typeface="inherit"/>
              </a:rPr>
              <a:t>In Zaandam Zuid, de Kogerveldwijk en Poelenburg ging minder dan een derde van de kiesgerechtigden naar de stembus. Poelenburg scoorde het laagste met 27 procent.</a:t>
            </a:r>
            <a:endParaRPr lang="nl-NL" altLang="nl-NL" sz="1800">
              <a:solidFill>
                <a:srgbClr val="111111"/>
              </a:solidFill>
              <a:latin typeface="Arial" panose="020B0604020202020204" pitchFamily="34" charset="0"/>
            </a:endParaRPr>
          </a:p>
          <a:p>
            <a:pPr>
              <a:spcBef>
                <a:spcPct val="0"/>
              </a:spcBef>
              <a:buFontTx/>
              <a:buNone/>
            </a:pPr>
            <a:endParaRPr lang="nl-NL" altLang="nl-NL" sz="1800">
              <a:solidFill>
                <a:srgbClr val="111111"/>
              </a:solidFill>
              <a:latin typeface="Arial" panose="020B0604020202020204" pitchFamily="34" charset="0"/>
            </a:endParaRPr>
          </a:p>
          <a:p>
            <a:pPr>
              <a:spcBef>
                <a:spcPct val="0"/>
              </a:spcBef>
              <a:buFontTx/>
              <a:buNone/>
            </a:pPr>
            <a:endParaRPr lang="nl-NL" altLang="nl-NL" sz="1800">
              <a:solidFill>
                <a:srgbClr val="111111"/>
              </a:solidFill>
              <a:latin typeface="Arial" panose="020B0604020202020204" pitchFamily="34" charset="0"/>
            </a:endParaRPr>
          </a:p>
          <a:p>
            <a:pPr>
              <a:spcBef>
                <a:spcPct val="0"/>
              </a:spcBef>
              <a:buFontTx/>
              <a:buNone/>
            </a:pPr>
            <a:r>
              <a:rPr lang="nl-NL" altLang="nl-NL" sz="1800">
                <a:solidFill>
                  <a:srgbClr val="111111"/>
                </a:solidFill>
                <a:latin typeface="Arial" panose="020B0604020202020204" pitchFamily="34" charset="0"/>
              </a:rPr>
              <a:t>De uitslag per wijk laat ook de heropstanding van de PvdA zien, in 7 van de 19 wijken in Zaanstad werd de partij de grootste. Ook de grote winnaar POV eindigde in 7 wijken als eerste. De VVD domineerde in Westzaan en Assendelft Noord (18 procent), DENK in Poelenburg (26 procent), DZ in Assendelft Zuid (ruim 20 procent) en ROSA in Oud Koog a/d Zaan (bijna 15 procent).</a:t>
            </a:r>
          </a:p>
        </p:txBody>
      </p:sp>
      <p:pic>
        <p:nvPicPr>
          <p:cNvPr id="9220" name="Picture 2" descr="De Orkaan | Zaandam">
            <a:extLst>
              <a:ext uri="{FF2B5EF4-FFF2-40B4-BE49-F238E27FC236}">
                <a16:creationId xmlns:a16="http://schemas.microsoft.com/office/drawing/2014/main" id="{05F5D560-88DB-8F00-BD9D-A0287677C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863" y="260351"/>
            <a:ext cx="30289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AED3B96-F804-32E2-A11E-9543134C30DB}"/>
              </a:ext>
            </a:extLst>
          </p:cNvPr>
          <p:cNvSpPr txBox="1"/>
          <p:nvPr/>
        </p:nvSpPr>
        <p:spPr>
          <a:xfrm>
            <a:off x="2208214" y="549276"/>
            <a:ext cx="5400675" cy="6062663"/>
          </a:xfrm>
          <a:prstGeom prst="rect">
            <a:avLst/>
          </a:prstGeom>
          <a:noFill/>
        </p:spPr>
        <p:txBody>
          <a:bodyPr>
            <a:spAutoFit/>
          </a:bodyPr>
          <a:lstStyle/>
          <a:p>
            <a:pPr>
              <a:defRPr/>
            </a:pPr>
            <a:r>
              <a:rPr lang="nl-NL" sz="2800" b="1" dirty="0">
                <a:solidFill>
                  <a:prstClr val="black"/>
                </a:solidFill>
              </a:rPr>
              <a:t>De Zaanstad Paradox</a:t>
            </a:r>
          </a:p>
          <a:p>
            <a:pPr>
              <a:defRPr/>
            </a:pPr>
            <a:endParaRPr lang="nl-NL" dirty="0">
              <a:solidFill>
                <a:prstClr val="black"/>
              </a:solidFill>
            </a:endParaRPr>
          </a:p>
          <a:p>
            <a:pPr marL="214313" indent="-214313">
              <a:buFontTx/>
              <a:buChar char="-"/>
              <a:defRPr/>
            </a:pPr>
            <a:r>
              <a:rPr lang="nl-NL" dirty="0">
                <a:solidFill>
                  <a:prstClr val="black"/>
                </a:solidFill>
              </a:rPr>
              <a:t>Complexe gemeente met grote verschillen: opkomst, </a:t>
            </a:r>
            <a:r>
              <a:rPr lang="nl-NL" dirty="0" err="1">
                <a:solidFill>
                  <a:prstClr val="black"/>
                </a:solidFill>
              </a:rPr>
              <a:t>sociaal-economische</a:t>
            </a:r>
            <a:r>
              <a:rPr lang="nl-NL" dirty="0">
                <a:solidFill>
                  <a:prstClr val="black"/>
                </a:solidFill>
              </a:rPr>
              <a:t> status, gezondheid, maatschappelijke deelname</a:t>
            </a:r>
          </a:p>
          <a:p>
            <a:pPr marL="214313" indent="-214313">
              <a:buFontTx/>
              <a:buChar char="-"/>
              <a:defRPr/>
            </a:pPr>
            <a:endParaRPr lang="nl-NL" dirty="0">
              <a:solidFill>
                <a:prstClr val="black"/>
              </a:solidFill>
            </a:endParaRPr>
          </a:p>
          <a:p>
            <a:pPr marL="214313" indent="-214313">
              <a:buFontTx/>
              <a:buChar char="-"/>
              <a:defRPr/>
            </a:pPr>
            <a:r>
              <a:rPr lang="nl-NL" dirty="0">
                <a:solidFill>
                  <a:prstClr val="black"/>
                </a:solidFill>
              </a:rPr>
              <a:t>Combinatie van industriestad, overloopgemeente en Vinex/nieuwbouw: een mix van IJmuiden, Almere en Amsterdam?</a:t>
            </a:r>
          </a:p>
          <a:p>
            <a:pPr marL="214313" indent="-214313">
              <a:buFontTx/>
              <a:buChar char="-"/>
              <a:defRPr/>
            </a:pPr>
            <a:endParaRPr lang="nl-NL" dirty="0">
              <a:solidFill>
                <a:prstClr val="black"/>
              </a:solidFill>
            </a:endParaRPr>
          </a:p>
          <a:p>
            <a:pPr marL="214313" indent="-214313">
              <a:buFontTx/>
              <a:buChar char="-"/>
              <a:defRPr/>
            </a:pPr>
            <a:r>
              <a:rPr lang="nl-NL" dirty="0">
                <a:solidFill>
                  <a:prstClr val="black"/>
                </a:solidFill>
              </a:rPr>
              <a:t>‘</a:t>
            </a:r>
            <a:r>
              <a:rPr lang="nl-NL" dirty="0" err="1">
                <a:solidFill>
                  <a:prstClr val="black"/>
                </a:solidFill>
              </a:rPr>
              <a:t>Middenstad</a:t>
            </a:r>
            <a:r>
              <a:rPr lang="nl-NL" dirty="0">
                <a:solidFill>
                  <a:prstClr val="black"/>
                </a:solidFill>
              </a:rPr>
              <a:t>’: stad van middelbaar opgeleiden, lagere middenklasse en (</a:t>
            </a:r>
            <a:r>
              <a:rPr lang="nl-NL" dirty="0" err="1">
                <a:solidFill>
                  <a:prstClr val="black"/>
                </a:solidFill>
              </a:rPr>
              <a:t>arbeids</a:t>
            </a:r>
            <a:r>
              <a:rPr lang="nl-NL" dirty="0">
                <a:solidFill>
                  <a:prstClr val="black"/>
                </a:solidFill>
              </a:rPr>
              <a:t>)migranten. Ontbreken van ‘hoogopgeleide elite’. </a:t>
            </a:r>
          </a:p>
          <a:p>
            <a:pPr>
              <a:defRPr/>
            </a:pPr>
            <a:endParaRPr lang="nl-NL" dirty="0">
              <a:solidFill>
                <a:prstClr val="black"/>
              </a:solidFill>
            </a:endParaRPr>
          </a:p>
          <a:p>
            <a:pPr marL="214313" indent="-214313">
              <a:buFontTx/>
              <a:buChar char="-"/>
              <a:defRPr/>
            </a:pPr>
            <a:r>
              <a:rPr lang="nl-NL" dirty="0">
                <a:solidFill>
                  <a:prstClr val="black"/>
                </a:solidFill>
              </a:rPr>
              <a:t>Relatief kleine stad met grote     </a:t>
            </a:r>
          </a:p>
          <a:p>
            <a:pPr>
              <a:defRPr/>
            </a:pPr>
            <a:r>
              <a:rPr lang="nl-NL" dirty="0">
                <a:solidFill>
                  <a:prstClr val="black"/>
                </a:solidFill>
              </a:rPr>
              <a:t>    stadsproblemen: leefbaarheid en veiligheid </a:t>
            </a:r>
          </a:p>
          <a:p>
            <a:pPr marL="214313" indent="-214313">
              <a:buFontTx/>
              <a:buChar char="-"/>
              <a:defRPr/>
            </a:pPr>
            <a:endParaRPr lang="nl-NL" dirty="0">
              <a:solidFill>
                <a:prstClr val="black"/>
              </a:solidFill>
            </a:endParaRPr>
          </a:p>
          <a:p>
            <a:pPr marL="214313" indent="-214313">
              <a:buFontTx/>
              <a:buChar char="-"/>
              <a:defRPr/>
            </a:pPr>
            <a:r>
              <a:rPr lang="nl-NL" dirty="0">
                <a:solidFill>
                  <a:prstClr val="black"/>
                </a:solidFill>
              </a:rPr>
              <a:t>Stad in luwte van Amsterdam: voordeel en nadeel (economische potentie/afgehaakt Amsterdam/ criminaliteit) </a:t>
            </a:r>
          </a:p>
          <a:p>
            <a:pPr>
              <a:defRPr/>
            </a:pPr>
            <a:endParaRPr lang="nl-NL" dirty="0">
              <a:solidFill>
                <a:prstClr val="black"/>
              </a:solidFill>
            </a:endParaRPr>
          </a:p>
        </p:txBody>
      </p:sp>
      <p:pic>
        <p:nvPicPr>
          <p:cNvPr id="10243" name="Afbeelding 3">
            <a:extLst>
              <a:ext uri="{FF2B5EF4-FFF2-40B4-BE49-F238E27FC236}">
                <a16:creationId xmlns:a16="http://schemas.microsoft.com/office/drawing/2014/main" id="{E1A3ED8D-1341-992A-705B-557E88D88E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7663" y="260350"/>
            <a:ext cx="25273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Opkomst Zaanstad 1e verkiezingsdag: 2,5% (ruim 5% in Wormerland en  Oostzaan) - De Orkaan">
            <a:extLst>
              <a:ext uri="{FF2B5EF4-FFF2-40B4-BE49-F238E27FC236}">
                <a16:creationId xmlns:a16="http://schemas.microsoft.com/office/drawing/2014/main" id="{386F9907-877B-D0E8-9423-C1F680FF7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kstvak 1">
            <a:extLst>
              <a:ext uri="{FF2B5EF4-FFF2-40B4-BE49-F238E27FC236}">
                <a16:creationId xmlns:a16="http://schemas.microsoft.com/office/drawing/2014/main" id="{1DD123FB-6EE2-829B-5F65-B1E8CE77EF00}"/>
              </a:ext>
            </a:extLst>
          </p:cNvPr>
          <p:cNvSpPr txBox="1">
            <a:spLocks noChangeArrowheads="1"/>
          </p:cNvSpPr>
          <p:nvPr/>
        </p:nvSpPr>
        <p:spPr bwMode="auto">
          <a:xfrm>
            <a:off x="1847851" y="188913"/>
            <a:ext cx="6024563"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nl-NL" sz="2100" b="1">
                <a:latin typeface="Arial" panose="020B0604020202020204" pitchFamily="34" charset="0"/>
              </a:rPr>
              <a:t>Atlas van Afgehaakt Nederland</a:t>
            </a:r>
          </a:p>
          <a:p>
            <a:pPr>
              <a:spcBef>
                <a:spcPct val="0"/>
              </a:spcBef>
              <a:buFontTx/>
              <a:buNone/>
            </a:pPr>
            <a:endParaRPr lang="en-GB" altLang="nl-NL" sz="1800">
              <a:latin typeface="Arial" panose="020B0604020202020204" pitchFamily="34" charset="0"/>
            </a:endParaRPr>
          </a:p>
          <a:p>
            <a:pPr>
              <a:spcBef>
                <a:spcPct val="0"/>
              </a:spcBef>
              <a:buFontTx/>
              <a:buNone/>
            </a:pPr>
            <a:r>
              <a:rPr lang="en-GB" altLang="nl-NL" sz="1800">
                <a:cs typeface="Times New Roman" panose="02020603050405020304" pitchFamily="18" charset="0"/>
              </a:rPr>
              <a:t>De Atlas van Afgehaakt Nederland gaat over </a:t>
            </a:r>
            <a:r>
              <a:rPr lang="en-GB" altLang="nl-NL" sz="1800" b="1">
                <a:cs typeface="Times New Roman" panose="02020603050405020304" pitchFamily="18" charset="0"/>
              </a:rPr>
              <a:t>politiek-maatschappelijk onbehagen </a:t>
            </a:r>
            <a:r>
              <a:rPr lang="en-GB" altLang="nl-NL" sz="1800">
                <a:cs typeface="Times New Roman" panose="02020603050405020304" pitchFamily="18" charset="0"/>
              </a:rPr>
              <a:t>en vertrouwen/</a:t>
            </a:r>
            <a:r>
              <a:rPr lang="en-GB" altLang="nl-NL" sz="1800" b="1">
                <a:cs typeface="Times New Roman" panose="02020603050405020304" pitchFamily="18" charset="0"/>
              </a:rPr>
              <a:t>wantrouwen</a:t>
            </a:r>
            <a:r>
              <a:rPr lang="en-GB" altLang="nl-NL" sz="1800">
                <a:cs typeface="Times New Roman" panose="02020603050405020304" pitchFamily="18" charset="0"/>
              </a:rPr>
              <a:t> in de overheid</a:t>
            </a:r>
          </a:p>
          <a:p>
            <a:pPr>
              <a:spcBef>
                <a:spcPct val="0"/>
              </a:spcBef>
              <a:buFontTx/>
              <a:buNone/>
            </a:pPr>
            <a:endParaRPr lang="en-GB" altLang="nl-NL" sz="1800">
              <a:cs typeface="Times New Roman" panose="02020603050405020304" pitchFamily="18" charset="0"/>
            </a:endParaRPr>
          </a:p>
          <a:p>
            <a:pPr>
              <a:spcBef>
                <a:spcPct val="0"/>
              </a:spcBef>
              <a:buFontTx/>
              <a:buChar char="-"/>
            </a:pPr>
            <a:r>
              <a:rPr lang="en-GB" altLang="nl-NL" sz="1800">
                <a:cs typeface="Times New Roman" panose="02020603050405020304" pitchFamily="18" charset="0"/>
              </a:rPr>
              <a:t> Een groeiend deel van de bevolking voelt zich niet meer vertegenwoordigd, en niet </a:t>
            </a:r>
            <a:r>
              <a:rPr lang="en-GB" altLang="nl-NL" sz="1800" b="1">
                <a:cs typeface="Times New Roman" panose="02020603050405020304" pitchFamily="18" charset="0"/>
              </a:rPr>
              <a:t>gerespecteerd</a:t>
            </a:r>
            <a:r>
              <a:rPr lang="en-GB" altLang="nl-NL" sz="1800">
                <a:cs typeface="Times New Roman" panose="02020603050405020304" pitchFamily="18" charset="0"/>
              </a:rPr>
              <a:t>, door de gevestigde politiek /Den Haag. Er is vooral sprake van een </a:t>
            </a:r>
            <a:r>
              <a:rPr lang="en-GB" altLang="nl-NL" sz="1800" b="1">
                <a:cs typeface="Times New Roman" panose="02020603050405020304" pitchFamily="18" charset="0"/>
              </a:rPr>
              <a:t>opleidingskloof</a:t>
            </a:r>
            <a:r>
              <a:rPr lang="en-GB" altLang="nl-NL" sz="1800">
                <a:cs typeface="Times New Roman" panose="02020603050405020304" pitchFamily="18" charset="0"/>
              </a:rPr>
              <a:t>. </a:t>
            </a:r>
          </a:p>
          <a:p>
            <a:pPr>
              <a:spcBef>
                <a:spcPct val="0"/>
              </a:spcBef>
              <a:buFont typeface="Arial" panose="020B0604020202020204" pitchFamily="34" charset="0"/>
              <a:buNone/>
            </a:pPr>
            <a:endParaRPr lang="en-GB" altLang="nl-NL" sz="1800">
              <a:cs typeface="Times New Roman" panose="02020603050405020304" pitchFamily="18" charset="0"/>
            </a:endParaRPr>
          </a:p>
          <a:p>
            <a:pPr>
              <a:spcBef>
                <a:spcPct val="0"/>
              </a:spcBef>
              <a:buFontTx/>
              <a:buChar char="-"/>
            </a:pPr>
            <a:r>
              <a:rPr lang="nl-NL" altLang="nl-NL" sz="1800">
                <a:cs typeface="Times New Roman" panose="02020603050405020304" pitchFamily="18" charset="0"/>
              </a:rPr>
              <a:t> Dit komt tot uiting in niet-stemmen of het stemmen op protestpartijen, populistische of ‘</a:t>
            </a:r>
            <a:r>
              <a:rPr lang="nl-NL" altLang="nl-NL" sz="1800" b="1">
                <a:cs typeface="Times New Roman" panose="02020603050405020304" pitchFamily="18" charset="0"/>
              </a:rPr>
              <a:t>buitenstaander-partijen</a:t>
            </a:r>
            <a:r>
              <a:rPr lang="nl-NL" altLang="nl-NL" sz="1800">
                <a:cs typeface="Times New Roman" panose="02020603050405020304" pitchFamily="18" charset="0"/>
              </a:rPr>
              <a:t>’, </a:t>
            </a:r>
          </a:p>
          <a:p>
            <a:pPr>
              <a:spcBef>
                <a:spcPct val="0"/>
              </a:spcBef>
              <a:buFont typeface="Arial" panose="020B0604020202020204" pitchFamily="34" charset="0"/>
              <a:buNone/>
            </a:pPr>
            <a:r>
              <a:rPr lang="nl-NL" altLang="nl-NL" sz="1800">
                <a:cs typeface="Times New Roman" panose="02020603050405020304" pitchFamily="18" charset="0"/>
              </a:rPr>
              <a:t>die zich geen onderdeel (willen) voelen van het mainstream establishment</a:t>
            </a:r>
          </a:p>
          <a:p>
            <a:pPr>
              <a:spcBef>
                <a:spcPct val="0"/>
              </a:spcBef>
              <a:buFontTx/>
              <a:buChar char="-"/>
            </a:pPr>
            <a:endParaRPr lang="en-GB" altLang="nl-NL" sz="1800">
              <a:cs typeface="Times New Roman" panose="02020603050405020304" pitchFamily="18" charset="0"/>
            </a:endParaRPr>
          </a:p>
          <a:p>
            <a:pPr>
              <a:spcBef>
                <a:spcPct val="0"/>
              </a:spcBef>
              <a:buFontTx/>
              <a:buChar char="-"/>
            </a:pPr>
            <a:r>
              <a:rPr lang="nl-NL" altLang="nl-NL" sz="1800">
                <a:cs typeface="Times New Roman" panose="02020603050405020304" pitchFamily="18" charset="0"/>
              </a:rPr>
              <a:t> Er is een kortsluiting tussen Bestuurlijk Nederland en de regio, tussen grootstedelijke dominantie en gevoelens van achterstelling in </a:t>
            </a:r>
            <a:r>
              <a:rPr lang="nl-NL" altLang="nl-NL" sz="1800" b="1">
                <a:cs typeface="Times New Roman" panose="02020603050405020304" pitchFamily="18" charset="0"/>
              </a:rPr>
              <a:t>landelijk Nederland</a:t>
            </a:r>
            <a:endParaRPr lang="en-GB" altLang="nl-NL" sz="1800" b="1">
              <a:latin typeface="Arial" panose="020B0604020202020204" pitchFamily="34" charset="0"/>
            </a:endParaRPr>
          </a:p>
        </p:txBody>
      </p:sp>
      <p:sp>
        <p:nvSpPr>
          <p:cNvPr id="12291" name="Tekstvak 2">
            <a:extLst>
              <a:ext uri="{FF2B5EF4-FFF2-40B4-BE49-F238E27FC236}">
                <a16:creationId xmlns:a16="http://schemas.microsoft.com/office/drawing/2014/main" id="{AEB70479-DC81-4566-45F4-F62D39C0737B}"/>
              </a:ext>
            </a:extLst>
          </p:cNvPr>
          <p:cNvSpPr txBox="1">
            <a:spLocks noChangeArrowheads="1"/>
          </p:cNvSpPr>
          <p:nvPr/>
        </p:nvSpPr>
        <p:spPr bwMode="auto">
          <a:xfrm flipH="1">
            <a:off x="3719514" y="5732464"/>
            <a:ext cx="61928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400" i="1">
                <a:latin typeface="Arial" panose="020B0604020202020204" pitchFamily="34" charset="0"/>
              </a:rPr>
              <a:t>Kennisbank Openbaar Bestuur:</a:t>
            </a:r>
          </a:p>
          <a:p>
            <a:pPr>
              <a:spcBef>
                <a:spcPct val="0"/>
              </a:spcBef>
              <a:buFontTx/>
              <a:buNone/>
            </a:pPr>
            <a:r>
              <a:rPr lang="nl-NL" altLang="nl-NL" sz="1400" i="1">
                <a:latin typeface="Arial" panose="020B0604020202020204" pitchFamily="34" charset="0"/>
                <a:hlinkClick r:id="rId2"/>
              </a:rPr>
              <a:t>https://kennisopenbaarbestuur.nl/rapporten-publicaties/atlas-van-afgehaakt-nederland/</a:t>
            </a:r>
            <a:r>
              <a:rPr lang="nl-NL" altLang="nl-NL" sz="1400" i="1">
                <a:latin typeface="Arial" panose="020B0604020202020204" pitchFamily="34" charset="0"/>
              </a:rPr>
              <a:t> </a:t>
            </a:r>
            <a:endParaRPr lang="nl-NL" altLang="nl-NL" sz="1800">
              <a:latin typeface="Arial" panose="020B0604020202020204" pitchFamily="34" charset="0"/>
            </a:endParaRPr>
          </a:p>
        </p:txBody>
      </p:sp>
      <p:pic>
        <p:nvPicPr>
          <p:cNvPr id="12292" name="Picture 2" descr="Afbeelding">
            <a:extLst>
              <a:ext uri="{FF2B5EF4-FFF2-40B4-BE49-F238E27FC236}">
                <a16:creationId xmlns:a16="http://schemas.microsoft.com/office/drawing/2014/main" id="{EB71D866-E6AC-11E2-6F74-DDEF60D949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764" y="1989139"/>
            <a:ext cx="2841625"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2AD6EEE-8ED5-F609-9654-9673EFB15F25}"/>
              </a:ext>
            </a:extLst>
          </p:cNvPr>
          <p:cNvSpPr txBox="1">
            <a:spLocks/>
          </p:cNvSpPr>
          <p:nvPr/>
        </p:nvSpPr>
        <p:spPr bwMode="auto">
          <a:xfrm>
            <a:off x="8353425" y="731838"/>
            <a:ext cx="220980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nl-NL" altLang="nl-NL" sz="2800" b="1"/>
              <a:t>Tevreden Nederland regeert?</a:t>
            </a:r>
            <a:br>
              <a:rPr lang="nl-NL" altLang="nl-NL" sz="2800" b="1"/>
            </a:br>
            <a:br>
              <a:rPr lang="nl-NL" altLang="nl-NL" sz="3500"/>
            </a:br>
            <a:endParaRPr lang="nl-NL" altLang="nl-NL" sz="3500"/>
          </a:p>
        </p:txBody>
      </p:sp>
      <p:sp>
        <p:nvSpPr>
          <p:cNvPr id="14339" name="Tekstvak 1">
            <a:extLst>
              <a:ext uri="{FF2B5EF4-FFF2-40B4-BE49-F238E27FC236}">
                <a16:creationId xmlns:a16="http://schemas.microsoft.com/office/drawing/2014/main" id="{B6C6E456-ED2B-3C4A-242B-69166E54F975}"/>
              </a:ext>
            </a:extLst>
          </p:cNvPr>
          <p:cNvSpPr txBox="1">
            <a:spLocks noChangeArrowheads="1"/>
          </p:cNvSpPr>
          <p:nvPr/>
        </p:nvSpPr>
        <p:spPr bwMode="auto">
          <a:xfrm>
            <a:off x="8543925" y="4941889"/>
            <a:ext cx="2019300" cy="9540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nl-NL" altLang="nl-NL" sz="800" dirty="0">
                <a:latin typeface="+mn-lt"/>
              </a:rPr>
              <a:t>Afbeelding: SCP, zoals gepubliceerd in Atlas van Afgehaakt Nederland</a:t>
            </a:r>
          </a:p>
          <a:p>
            <a:pPr>
              <a:spcBef>
                <a:spcPct val="0"/>
              </a:spcBef>
              <a:buFontTx/>
              <a:buNone/>
              <a:defRPr/>
            </a:pPr>
            <a:r>
              <a:rPr lang="nl-NL" altLang="nl-NL" sz="800" dirty="0">
                <a:latin typeface="+mn-lt"/>
                <a:hlinkClick r:id="rId2"/>
              </a:rPr>
              <a:t>https://www.scp.nl/publicaties/monitors/2018/12/28/burgerperspectieven-2018-4</a:t>
            </a:r>
            <a:endParaRPr lang="nl-NL" altLang="nl-NL" sz="800" dirty="0">
              <a:latin typeface="+mn-lt"/>
            </a:endParaRPr>
          </a:p>
          <a:p>
            <a:pPr>
              <a:spcBef>
                <a:spcPct val="0"/>
              </a:spcBef>
              <a:buFontTx/>
              <a:buNone/>
              <a:defRPr/>
            </a:pPr>
            <a:r>
              <a:rPr lang="nl-NL" altLang="nl-NL" sz="800" dirty="0">
                <a:latin typeface="+mn-lt"/>
                <a:hlinkClick r:id="rId3"/>
              </a:rPr>
              <a:t>https://kennisopenbaarbestuur.nl/rapporten-publicaties/atlas-van-afgehaakt-nederland/</a:t>
            </a:r>
            <a:r>
              <a:rPr lang="nl-NL" altLang="nl-NL" sz="800" dirty="0">
                <a:latin typeface="+mn-lt"/>
              </a:rPr>
              <a:t>  </a:t>
            </a:r>
          </a:p>
        </p:txBody>
      </p:sp>
      <p:pic>
        <p:nvPicPr>
          <p:cNvPr id="13316" name="Afbeelding 4">
            <a:extLst>
              <a:ext uri="{FF2B5EF4-FFF2-40B4-BE49-F238E27FC236}">
                <a16:creationId xmlns:a16="http://schemas.microsoft.com/office/drawing/2014/main" id="{BBF62A6C-7722-BABD-EFDD-51B458C54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kstvak 1">
            <a:extLst>
              <a:ext uri="{FF2B5EF4-FFF2-40B4-BE49-F238E27FC236}">
                <a16:creationId xmlns:a16="http://schemas.microsoft.com/office/drawing/2014/main" id="{CF9EA159-DDD6-7FB9-8D04-EA30F3EEAD81}"/>
              </a:ext>
            </a:extLst>
          </p:cNvPr>
          <p:cNvSpPr txBox="1">
            <a:spLocks noChangeArrowheads="1"/>
          </p:cNvSpPr>
          <p:nvPr/>
        </p:nvSpPr>
        <p:spPr bwMode="auto">
          <a:xfrm>
            <a:off x="8382001" y="2836864"/>
            <a:ext cx="21383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nl-NL" sz="1800" b="1">
                <a:latin typeface="Arial" panose="020B0604020202020204" pitchFamily="34" charset="0"/>
              </a:rPr>
              <a:t>Gevestigden </a:t>
            </a:r>
          </a:p>
          <a:p>
            <a:pPr algn="ctr">
              <a:spcBef>
                <a:spcPct val="0"/>
              </a:spcBef>
              <a:buFontTx/>
              <a:buNone/>
            </a:pPr>
            <a:r>
              <a:rPr lang="nl-NL" altLang="nl-NL" sz="1800" b="1">
                <a:latin typeface="Arial" panose="020B0604020202020204" pitchFamily="34" charset="0"/>
              </a:rPr>
              <a:t> vs</a:t>
            </a:r>
          </a:p>
          <a:p>
            <a:pPr algn="ctr">
              <a:spcBef>
                <a:spcPct val="0"/>
              </a:spcBef>
              <a:buFontTx/>
              <a:buNone/>
            </a:pPr>
            <a:r>
              <a:rPr lang="nl-NL" altLang="nl-NL" sz="1800" b="1">
                <a:latin typeface="Arial" panose="020B0604020202020204" pitchFamily="34" charset="0"/>
              </a:rPr>
              <a:t>Buitenstaanders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vak 2">
            <a:extLst>
              <a:ext uri="{FF2B5EF4-FFF2-40B4-BE49-F238E27FC236}">
                <a16:creationId xmlns:a16="http://schemas.microsoft.com/office/drawing/2014/main" id="{B046CA66-F612-4AFD-22ED-64136A0812F6}"/>
              </a:ext>
            </a:extLst>
          </p:cNvPr>
          <p:cNvSpPr txBox="1">
            <a:spLocks noChangeArrowheads="1"/>
          </p:cNvSpPr>
          <p:nvPr/>
        </p:nvSpPr>
        <p:spPr bwMode="auto">
          <a:xfrm>
            <a:off x="3071813" y="908050"/>
            <a:ext cx="56705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800" b="1">
                <a:solidFill>
                  <a:srgbClr val="1A1A1A"/>
                </a:solidFill>
                <a:latin typeface="Guardian Text Egyptian Web"/>
              </a:rPr>
              <a:t>Nederland steeds verdeelder tussen ‘tevredenen</a:t>
            </a:r>
            <a:r>
              <a:rPr lang="nl-NL" altLang="nl-NL" sz="1800">
                <a:solidFill>
                  <a:srgbClr val="1A1A1A"/>
                </a:solidFill>
                <a:latin typeface="Guardian Text Egyptian Web"/>
              </a:rPr>
              <a:t> met veel sociaal, economisch en cultureel kapitaal’ en </a:t>
            </a:r>
            <a:r>
              <a:rPr lang="nl-NL" altLang="nl-NL" sz="1800" b="1">
                <a:solidFill>
                  <a:srgbClr val="1A1A1A"/>
                </a:solidFill>
                <a:latin typeface="Guardian Text Egyptian Web"/>
              </a:rPr>
              <a:t>ontevredenen</a:t>
            </a:r>
            <a:r>
              <a:rPr lang="nl-NL" altLang="nl-NL" sz="1800">
                <a:solidFill>
                  <a:srgbClr val="1A1A1A"/>
                </a:solidFill>
                <a:latin typeface="Guardian Text Egyptian Web"/>
              </a:rPr>
              <a:t> met minder hulpbronnen om het in onze snel veranderende wereld te redden.</a:t>
            </a:r>
          </a:p>
          <a:p>
            <a:pPr>
              <a:spcBef>
                <a:spcPct val="0"/>
              </a:spcBef>
              <a:buFontTx/>
              <a:buNone/>
            </a:pPr>
            <a:endParaRPr lang="nl-NL" altLang="nl-NL" sz="1800">
              <a:solidFill>
                <a:srgbClr val="1A1A1A"/>
              </a:solidFill>
              <a:latin typeface="Guardian Text Egyptian Web"/>
            </a:endParaRPr>
          </a:p>
          <a:p>
            <a:pPr>
              <a:spcBef>
                <a:spcPct val="0"/>
              </a:spcBef>
              <a:buFontTx/>
              <a:buNone/>
            </a:pPr>
            <a:r>
              <a:rPr lang="nl-NL" altLang="nl-NL" sz="1800">
                <a:solidFill>
                  <a:srgbClr val="1A1A1A"/>
                </a:solidFill>
                <a:latin typeface="Guardian Text Egyptian Web"/>
              </a:rPr>
              <a:t>Een scheiding tussen mensen die het de goede kant op vinden gaan met Nederland en zij die het de verkeerde kant op vinden gaan. </a:t>
            </a:r>
          </a:p>
          <a:p>
            <a:pPr>
              <a:spcBef>
                <a:spcPct val="0"/>
              </a:spcBef>
              <a:buFontTx/>
              <a:buNone/>
            </a:pPr>
            <a:endParaRPr lang="nl-NL" altLang="nl-NL" sz="1800">
              <a:solidFill>
                <a:srgbClr val="1A1A1A"/>
              </a:solidFill>
              <a:latin typeface="Guardian Text Egyptian Web"/>
            </a:endParaRPr>
          </a:p>
          <a:p>
            <a:pPr>
              <a:spcBef>
                <a:spcPct val="0"/>
              </a:spcBef>
              <a:buFontTx/>
              <a:buNone/>
            </a:pPr>
            <a:r>
              <a:rPr lang="nl-NL" altLang="nl-NL" sz="1800">
                <a:solidFill>
                  <a:srgbClr val="1A1A1A"/>
                </a:solidFill>
                <a:latin typeface="Guardian Text Egyptian Web"/>
              </a:rPr>
              <a:t>Nederland is in de afgelopen decennia veel te veel een </a:t>
            </a:r>
            <a:r>
              <a:rPr lang="nl-NL" altLang="nl-NL" sz="1800" b="1">
                <a:solidFill>
                  <a:srgbClr val="1A1A1A"/>
                </a:solidFill>
                <a:latin typeface="Guardian Text Egyptian Web"/>
              </a:rPr>
              <a:t>grootstedelijke ‘hoogopgeleidendemocratie</a:t>
            </a:r>
            <a:r>
              <a:rPr lang="nl-NL" altLang="nl-NL" sz="1800">
                <a:solidFill>
                  <a:srgbClr val="1A1A1A"/>
                </a:solidFill>
                <a:latin typeface="Guardian Text Egyptian Web"/>
              </a:rPr>
              <a:t>’ geworden, waarin de waarden en voorkeuren van academische professionals toonaangevend zijn, ten koste van die van anderen. </a:t>
            </a:r>
            <a:endParaRPr lang="en-GB" altLang="nl-NL" sz="1800">
              <a:latin typeface="Arial" panose="020B0604020202020204" pitchFamily="34" charset="0"/>
            </a:endParaRPr>
          </a:p>
        </p:txBody>
      </p:sp>
      <p:sp>
        <p:nvSpPr>
          <p:cNvPr id="14339" name="Tekstvak 2">
            <a:extLst>
              <a:ext uri="{FF2B5EF4-FFF2-40B4-BE49-F238E27FC236}">
                <a16:creationId xmlns:a16="http://schemas.microsoft.com/office/drawing/2014/main" id="{6700B9C6-45B0-7345-57DF-A64FC4DC7CB3}"/>
              </a:ext>
            </a:extLst>
          </p:cNvPr>
          <p:cNvSpPr txBox="1">
            <a:spLocks noChangeArrowheads="1"/>
          </p:cNvSpPr>
          <p:nvPr/>
        </p:nvSpPr>
        <p:spPr bwMode="auto">
          <a:xfrm>
            <a:off x="3071813" y="508476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nl-NL">
                <a:solidFill>
                  <a:srgbClr val="000000"/>
                </a:solidFill>
                <a:latin typeface="RO Sans"/>
              </a:rPr>
              <a:t>Er is een </a:t>
            </a:r>
            <a:r>
              <a:rPr lang="nl-NL" altLang="nl-NL" b="1">
                <a:solidFill>
                  <a:srgbClr val="000000"/>
                </a:solidFill>
                <a:latin typeface="RO Sans"/>
              </a:rPr>
              <a:t>integratieparadox bij de tweede generatie met migratieachtergrond. </a:t>
            </a:r>
            <a:r>
              <a:rPr lang="nl-NL" altLang="nl-NL">
                <a:solidFill>
                  <a:srgbClr val="000000"/>
                </a:solidFill>
                <a:latin typeface="RO Sans"/>
              </a:rPr>
              <a:t>Hoe succesvoller, hoe meer discriminatie men ervaart. (SCP). </a:t>
            </a:r>
            <a:endParaRPr lang="en-GB" altLang="nl-NL"/>
          </a:p>
        </p:txBody>
      </p:sp>
      <p:pic>
        <p:nvPicPr>
          <p:cNvPr id="14340" name="Afbeelding 3">
            <a:extLst>
              <a:ext uri="{FF2B5EF4-FFF2-40B4-BE49-F238E27FC236}">
                <a16:creationId xmlns:a16="http://schemas.microsoft.com/office/drawing/2014/main" id="{D14AE586-CB4B-306D-0CC3-47BB9292A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8438" y="4581526"/>
            <a:ext cx="1427162"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Afbeelding 11">
            <a:extLst>
              <a:ext uri="{FF2B5EF4-FFF2-40B4-BE49-F238E27FC236}">
                <a16:creationId xmlns:a16="http://schemas.microsoft.com/office/drawing/2014/main" id="{30D208F1-0196-F4D6-39D5-E29B2BB78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324" t="12164" r="24101" b="45285"/>
          <a:stretch>
            <a:fillRect/>
          </a:stretch>
        </p:blipFill>
        <p:spPr bwMode="auto">
          <a:xfrm>
            <a:off x="1716089" y="639764"/>
            <a:ext cx="875982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Tijdelijke aanduiding voor inhoud 4">
            <a:extLst>
              <a:ext uri="{FF2B5EF4-FFF2-40B4-BE49-F238E27FC236}">
                <a16:creationId xmlns:a16="http://schemas.microsoft.com/office/drawing/2014/main" id="{18E7BBCF-769E-47C7-ABA5-C2C7D76D814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31939" y="928689"/>
            <a:ext cx="4491037" cy="5324475"/>
          </a:xfrm>
        </p:spPr>
      </p:pic>
      <p:sp>
        <p:nvSpPr>
          <p:cNvPr id="16387" name="Titel 1">
            <a:extLst>
              <a:ext uri="{FF2B5EF4-FFF2-40B4-BE49-F238E27FC236}">
                <a16:creationId xmlns:a16="http://schemas.microsoft.com/office/drawing/2014/main" id="{A36CDE81-3342-375D-8F0E-B408A32D5BFB}"/>
              </a:ext>
            </a:extLst>
          </p:cNvPr>
          <p:cNvSpPr txBox="1">
            <a:spLocks/>
          </p:cNvSpPr>
          <p:nvPr/>
        </p:nvSpPr>
        <p:spPr bwMode="auto">
          <a:xfrm>
            <a:off x="1557339" y="44451"/>
            <a:ext cx="89296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nl-NL" sz="2800" b="1"/>
              <a:t>‘Buitenstaanders’ &amp; niet-stemmers</a:t>
            </a:r>
          </a:p>
        </p:txBody>
      </p:sp>
      <p:pic>
        <p:nvPicPr>
          <p:cNvPr id="16388" name="Afbeelding 3">
            <a:extLst>
              <a:ext uri="{FF2B5EF4-FFF2-40B4-BE49-F238E27FC236}">
                <a16:creationId xmlns:a16="http://schemas.microsoft.com/office/drawing/2014/main" id="{A433F1A4-708A-53D3-99D7-9EBF9A849F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400" y="928689"/>
            <a:ext cx="45466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2C26571E-03D3-025F-7649-2C6022EBF8FF}"/>
              </a:ext>
            </a:extLst>
          </p:cNvPr>
          <p:cNvSpPr>
            <a:spLocks noGrp="1"/>
          </p:cNvSpPr>
          <p:nvPr>
            <p:ph type="title"/>
          </p:nvPr>
        </p:nvSpPr>
        <p:spPr>
          <a:xfrm>
            <a:off x="4330701" y="4413251"/>
            <a:ext cx="3527425" cy="1584325"/>
          </a:xfrm>
        </p:spPr>
        <p:txBody>
          <a:bodyPr/>
          <a:lstStyle/>
          <a:p>
            <a:r>
              <a:rPr lang="nl-NL" altLang="nl-NL" sz="2800"/>
              <a:t>ZAANSTAD</a:t>
            </a:r>
            <a:br>
              <a:rPr lang="nl-NL" altLang="nl-NL" sz="2800"/>
            </a:br>
            <a:r>
              <a:rPr lang="nl-NL" altLang="nl-NL" sz="2800"/>
              <a:t>(TK 2021)</a:t>
            </a:r>
          </a:p>
        </p:txBody>
      </p:sp>
      <p:pic>
        <p:nvPicPr>
          <p:cNvPr id="17411" name="Afbeelding 6">
            <a:extLst>
              <a:ext uri="{FF2B5EF4-FFF2-40B4-BE49-F238E27FC236}">
                <a16:creationId xmlns:a16="http://schemas.microsoft.com/office/drawing/2014/main" id="{DAE62D87-036C-D260-65AA-8457C6F44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88926"/>
            <a:ext cx="91408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kstvak 13">
            <a:extLst>
              <a:ext uri="{FF2B5EF4-FFF2-40B4-BE49-F238E27FC236}">
                <a16:creationId xmlns:a16="http://schemas.microsoft.com/office/drawing/2014/main" id="{B560108C-5C76-8BDE-2718-92FE43FEC9DD}"/>
              </a:ext>
            </a:extLst>
          </p:cNvPr>
          <p:cNvSpPr txBox="1">
            <a:spLocks noChangeArrowheads="1"/>
          </p:cNvSpPr>
          <p:nvPr/>
        </p:nvSpPr>
        <p:spPr bwMode="auto">
          <a:xfrm>
            <a:off x="1570038" y="6381751"/>
            <a:ext cx="54737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500">
                <a:latin typeface="Arial" panose="020B0604020202020204" pitchFamily="34" charset="0"/>
                <a:hlinkClick r:id="rId3"/>
              </a:rPr>
              <a:t>https://maps.amsterdam.nl/tweedekamer2021_zaanstad/</a:t>
            </a:r>
            <a:r>
              <a:rPr lang="nl-NL" altLang="nl-NL" sz="1500">
                <a:latin typeface="Arial" panose="020B0604020202020204"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Kaart van Nederland met regionale verschillen in welvaart">
            <a:extLst>
              <a:ext uri="{FF2B5EF4-FFF2-40B4-BE49-F238E27FC236}">
                <a16:creationId xmlns:a16="http://schemas.microsoft.com/office/drawing/2014/main" id="{CDEE926D-0892-306F-20A6-B592F3086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15889"/>
            <a:ext cx="9144000"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kstvak 2">
            <a:extLst>
              <a:ext uri="{FF2B5EF4-FFF2-40B4-BE49-F238E27FC236}">
                <a16:creationId xmlns:a16="http://schemas.microsoft.com/office/drawing/2014/main" id="{DD535D40-D4E2-0830-5D98-EC8E0E033BBC}"/>
              </a:ext>
            </a:extLst>
          </p:cNvPr>
          <p:cNvSpPr txBox="1">
            <a:spLocks noChangeArrowheads="1"/>
          </p:cNvSpPr>
          <p:nvPr/>
        </p:nvSpPr>
        <p:spPr bwMode="auto">
          <a:xfrm>
            <a:off x="7751764" y="6021389"/>
            <a:ext cx="2447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nl-NL" sz="1200">
                <a:solidFill>
                  <a:srgbClr val="FF0000"/>
                </a:solidFill>
                <a:latin typeface="Open Sans" panose="020B0606030504020204" pitchFamily="34" charset="0"/>
              </a:rPr>
              <a:t>Brede Welvaartsindicator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56704-7BC2-D297-F61F-10DBDEEB77ED}"/>
              </a:ext>
            </a:extLst>
          </p:cNvPr>
          <p:cNvSpPr>
            <a:spLocks noGrp="1"/>
          </p:cNvSpPr>
          <p:nvPr>
            <p:ph type="title"/>
          </p:nvPr>
        </p:nvSpPr>
        <p:spPr/>
        <p:txBody>
          <a:bodyPr>
            <a:normAutofit/>
          </a:bodyPr>
          <a:lstStyle/>
          <a:p>
            <a:pPr algn="ctr"/>
            <a:br>
              <a:rPr lang="de-DE">
                <a:ea typeface="+mj-lt"/>
                <a:cs typeface="+mj-lt"/>
              </a:rPr>
            </a:br>
            <a:r>
              <a:rPr lang="de-DE" b="1">
                <a:ea typeface="+mj-lt"/>
                <a:cs typeface="+mj-lt"/>
              </a:rPr>
              <a:t>Programma van de avond </a:t>
            </a:r>
            <a:endParaRPr lang="nl-NL" b="1" dirty="0">
              <a:cs typeface="Calibri Light"/>
            </a:endParaRPr>
          </a:p>
        </p:txBody>
      </p:sp>
      <p:sp>
        <p:nvSpPr>
          <p:cNvPr id="3" name="Tijdelijke aanduiding voor inhoud 2">
            <a:extLst>
              <a:ext uri="{FF2B5EF4-FFF2-40B4-BE49-F238E27FC236}">
                <a16:creationId xmlns:a16="http://schemas.microsoft.com/office/drawing/2014/main" id="{CA69584E-4E89-491B-8EFE-C24C50031431}"/>
              </a:ext>
            </a:extLst>
          </p:cNvPr>
          <p:cNvSpPr>
            <a:spLocks noGrp="1"/>
          </p:cNvSpPr>
          <p:nvPr>
            <p:ph idx="1"/>
          </p:nvPr>
        </p:nvSpPr>
        <p:spPr/>
        <p:txBody>
          <a:bodyPr vert="horz" lIns="91440" tIns="45720" rIns="91440" bIns="45720" rtlCol="0" anchor="t">
            <a:normAutofit/>
          </a:bodyPr>
          <a:lstStyle/>
          <a:p>
            <a:pPr marL="0" indent="0">
              <a:buNone/>
            </a:pPr>
            <a:endParaRPr lang="nl-NL">
              <a:cs typeface="Calibri"/>
            </a:endParaRPr>
          </a:p>
          <a:p>
            <a:r>
              <a:rPr lang="nl-NL">
                <a:cs typeface="Calibri"/>
              </a:rPr>
              <a:t>Introductie van het thema en voorstellen van spreker en panel.</a:t>
            </a:r>
          </a:p>
          <a:p>
            <a:r>
              <a:rPr lang="nl-NL">
                <a:cs typeface="Calibri"/>
              </a:rPr>
              <a:t>Inleiding van René Cuperus, “De Atlas van afgehaakt Nederland”. </a:t>
            </a:r>
          </a:p>
          <a:p>
            <a:r>
              <a:rPr lang="nl-NL">
                <a:cs typeface="Calibri"/>
              </a:rPr>
              <a:t>Korte reactie vanuit de zaal op de inleiding van René Cuperus. </a:t>
            </a:r>
          </a:p>
          <a:p>
            <a:r>
              <a:rPr lang="nl-NL">
                <a:cs typeface="Calibri"/>
              </a:rPr>
              <a:t>Panelgesprek met mediaexperts Peter Kee en Jan Kees Emmer.  </a:t>
            </a:r>
          </a:p>
          <a:p>
            <a:r>
              <a:rPr lang="nl-NL">
                <a:cs typeface="Calibri"/>
              </a:rPr>
              <a:t>Intermezzo.</a:t>
            </a:r>
          </a:p>
          <a:p>
            <a:r>
              <a:rPr lang="nl-NL">
                <a:cs typeface="Calibri"/>
              </a:rPr>
              <a:t>Debat  tussen zaal, panel en inleider.</a:t>
            </a:r>
          </a:p>
          <a:p>
            <a:r>
              <a:rPr lang="nl-NL">
                <a:cs typeface="Calibri"/>
              </a:rPr>
              <a:t>Afsluiting.</a:t>
            </a:r>
          </a:p>
          <a:p>
            <a:endParaRPr lang="nl-NL">
              <a:cs typeface="Calibri"/>
            </a:endParaRPr>
          </a:p>
          <a:p>
            <a:endParaRPr lang="nl-NL">
              <a:cs typeface="Calibri"/>
            </a:endParaRPr>
          </a:p>
          <a:p>
            <a:endParaRPr lang="nl-NL" dirty="0">
              <a:cs typeface="Calibri"/>
            </a:endParaRPr>
          </a:p>
          <a:p>
            <a:pPr marL="0" indent="0">
              <a:buNone/>
            </a:pPr>
            <a:endParaRPr lang="nl-NL" dirty="0">
              <a:cs typeface="Calibri"/>
            </a:endParaRPr>
          </a:p>
          <a:p>
            <a:pPr marL="0" indent="0">
              <a:buNone/>
            </a:pPr>
            <a:endParaRPr lang="nl-NL" dirty="0">
              <a:cs typeface="Calibri"/>
            </a:endParaRPr>
          </a:p>
          <a:p>
            <a:endParaRPr lang="nl-NL" dirty="0">
              <a:cs typeface="Calibri"/>
            </a:endParaRPr>
          </a:p>
        </p:txBody>
      </p:sp>
      <p:pic>
        <p:nvPicPr>
          <p:cNvPr id="5" name="Afbeelding 4">
            <a:extLst>
              <a:ext uri="{FF2B5EF4-FFF2-40B4-BE49-F238E27FC236}">
                <a16:creationId xmlns:a16="http://schemas.microsoft.com/office/drawing/2014/main" id="{FCF16DCB-B246-0D5B-D962-2600F5D1C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4745" y="5245100"/>
            <a:ext cx="3302000" cy="1612900"/>
          </a:xfrm>
          <a:prstGeom prst="rect">
            <a:avLst/>
          </a:prstGeom>
        </p:spPr>
      </p:pic>
    </p:spTree>
    <p:extLst>
      <p:ext uri="{BB962C8B-B14F-4D97-AF65-F5344CB8AC3E}">
        <p14:creationId xmlns:p14="http://schemas.microsoft.com/office/powerpoint/2010/main" val="3378519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guur 1. De veertig Nederlandse regio’s geclusterd op brede welvaart">
            <a:extLst>
              <a:ext uri="{FF2B5EF4-FFF2-40B4-BE49-F238E27FC236}">
                <a16:creationId xmlns:a16="http://schemas.microsoft.com/office/drawing/2014/main" id="{0B6C39EE-79D2-CE0B-D26A-036AB6A88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9"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75255190-1E74-C0E7-8B46-0229F48F3600}"/>
              </a:ext>
            </a:extLst>
          </p:cNvPr>
          <p:cNvSpPr>
            <a:spLocks noGrp="1"/>
          </p:cNvSpPr>
          <p:nvPr>
            <p:ph type="title"/>
          </p:nvPr>
        </p:nvSpPr>
        <p:spPr>
          <a:xfrm>
            <a:off x="971550" y="-1588"/>
            <a:ext cx="10248900" cy="1143001"/>
          </a:xfrm>
        </p:spPr>
        <p:txBody>
          <a:bodyPr/>
          <a:lstStyle/>
          <a:p>
            <a:r>
              <a:rPr lang="nl-NL" altLang="nl-NL" sz="2800" b="1"/>
              <a:t>Geografie van gezondheid</a:t>
            </a:r>
          </a:p>
        </p:txBody>
      </p:sp>
      <p:sp>
        <p:nvSpPr>
          <p:cNvPr id="3" name="Tijdelijke aanduiding voor inhoud 2">
            <a:extLst>
              <a:ext uri="{FF2B5EF4-FFF2-40B4-BE49-F238E27FC236}">
                <a16:creationId xmlns:a16="http://schemas.microsoft.com/office/drawing/2014/main" id="{6F5DF475-04BE-D6E8-1E9F-0E5FB0D2549E}"/>
              </a:ext>
            </a:extLst>
          </p:cNvPr>
          <p:cNvSpPr>
            <a:spLocks noGrp="1"/>
          </p:cNvSpPr>
          <p:nvPr>
            <p:ph idx="1"/>
          </p:nvPr>
        </p:nvSpPr>
        <p:spPr>
          <a:xfrm>
            <a:off x="1960564" y="1141413"/>
            <a:ext cx="3957637" cy="5302250"/>
          </a:xfrm>
        </p:spPr>
        <p:txBody>
          <a:bodyPr/>
          <a:lstStyle/>
          <a:p>
            <a:pPr>
              <a:defRPr/>
            </a:pPr>
            <a:r>
              <a:rPr lang="nl-NL" sz="2200" dirty="0"/>
              <a:t>Sterk verband met opkomst en buitenstaanders</a:t>
            </a:r>
          </a:p>
          <a:p>
            <a:pPr marL="0" indent="0">
              <a:buNone/>
              <a:defRPr/>
            </a:pPr>
            <a:endParaRPr lang="nl-NL" sz="2200" dirty="0"/>
          </a:p>
          <a:p>
            <a:pPr>
              <a:defRPr/>
            </a:pPr>
            <a:r>
              <a:rPr lang="nl-NL" sz="2200" dirty="0"/>
              <a:t>Individueel</a:t>
            </a:r>
          </a:p>
          <a:p>
            <a:pPr lvl="1">
              <a:defRPr/>
            </a:pPr>
            <a:r>
              <a:rPr lang="nl-NL" sz="1800" dirty="0"/>
              <a:t>Inkomen/opleiding</a:t>
            </a:r>
          </a:p>
          <a:p>
            <a:pPr lvl="1">
              <a:defRPr/>
            </a:pPr>
            <a:r>
              <a:rPr lang="nl-NL" sz="1800" dirty="0"/>
              <a:t>Overlevingsstress</a:t>
            </a:r>
          </a:p>
          <a:p>
            <a:pPr marL="457200" lvl="1" indent="0">
              <a:buNone/>
              <a:defRPr/>
            </a:pPr>
            <a:endParaRPr lang="nl-NL" sz="1800" dirty="0"/>
          </a:p>
          <a:p>
            <a:pPr>
              <a:defRPr/>
            </a:pPr>
            <a:r>
              <a:rPr lang="nl-NL" sz="2200" dirty="0"/>
              <a:t>Collectief</a:t>
            </a:r>
          </a:p>
          <a:p>
            <a:pPr lvl="1">
              <a:defRPr/>
            </a:pPr>
            <a:r>
              <a:rPr lang="nl-NL" sz="1800" dirty="0"/>
              <a:t>Sociale samenhang</a:t>
            </a:r>
          </a:p>
          <a:p>
            <a:pPr lvl="1">
              <a:defRPr/>
            </a:pPr>
            <a:r>
              <a:rPr lang="nl-NL" sz="1800" dirty="0"/>
              <a:t>Eenzaamheid</a:t>
            </a:r>
          </a:p>
          <a:p>
            <a:pPr lvl="1">
              <a:defRPr/>
            </a:pPr>
            <a:r>
              <a:rPr lang="nl-NL" sz="1800" dirty="0"/>
              <a:t>Vertrouwen</a:t>
            </a:r>
          </a:p>
          <a:p>
            <a:pPr lvl="1">
              <a:defRPr/>
            </a:pPr>
            <a:r>
              <a:rPr lang="nl-NL" sz="1800" dirty="0"/>
              <a:t>Vangnet</a:t>
            </a:r>
          </a:p>
          <a:p>
            <a:pPr lvl="1">
              <a:defRPr/>
            </a:pPr>
            <a:r>
              <a:rPr lang="nl-NL" sz="1800" dirty="0"/>
              <a:t>‘Burgerschapszone’</a:t>
            </a:r>
          </a:p>
        </p:txBody>
      </p:sp>
      <p:pic>
        <p:nvPicPr>
          <p:cNvPr id="20484" name="Afbeelding 4">
            <a:extLst>
              <a:ext uri="{FF2B5EF4-FFF2-40B4-BE49-F238E27FC236}">
                <a16:creationId xmlns:a16="http://schemas.microsoft.com/office/drawing/2014/main" id="{BDF8A0A7-5CC2-BC3C-0BE4-7BD0B82AC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726" y="1330325"/>
            <a:ext cx="4632325"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kstvak 6">
            <a:extLst>
              <a:ext uri="{FF2B5EF4-FFF2-40B4-BE49-F238E27FC236}">
                <a16:creationId xmlns:a16="http://schemas.microsoft.com/office/drawing/2014/main" id="{A3E8FD3F-040A-63EA-71E3-8D3A76B4DA81}"/>
              </a:ext>
            </a:extLst>
          </p:cNvPr>
          <p:cNvSpPr txBox="1">
            <a:spLocks noChangeArrowheads="1"/>
          </p:cNvSpPr>
          <p:nvPr/>
        </p:nvSpPr>
        <p:spPr bwMode="auto">
          <a:xfrm>
            <a:off x="7248525" y="5732463"/>
            <a:ext cx="2368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600">
                <a:latin typeface="Arial" panose="020B0604020202020204" pitchFamily="34" charset="0"/>
              </a:rPr>
              <a:t>CBS. ‘Gemeentelijke verschillen in ervaren gezondheid’, 2018</a:t>
            </a:r>
          </a:p>
          <a:p>
            <a:pPr>
              <a:spcBef>
                <a:spcPct val="0"/>
              </a:spcBef>
              <a:buFontTx/>
              <a:buNone/>
            </a:pPr>
            <a:r>
              <a:rPr lang="nl-NL" altLang="nl-NL" sz="600">
                <a:latin typeface="Arial" panose="020B0604020202020204" pitchFamily="34" charset="0"/>
                <a:hlinkClick r:id="rId4"/>
              </a:rPr>
              <a:t>https://www.cbs.nl/nl-nl/achtergrond/2018/35/gemeentelijke-verschillen-in-ervaren-gezondheid</a:t>
            </a:r>
            <a:r>
              <a:rPr lang="nl-NL" altLang="nl-NL" sz="600">
                <a:latin typeface="Arial" panose="020B0604020202020204"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Tijdelijke aanduiding voor inhoud 5">
            <a:extLst>
              <a:ext uri="{FF2B5EF4-FFF2-40B4-BE49-F238E27FC236}">
                <a16:creationId xmlns:a16="http://schemas.microsoft.com/office/drawing/2014/main" id="{2457BD51-9F7C-C95E-1016-56272D1C5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77788"/>
            <a:ext cx="768032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kstvak 3">
            <a:extLst>
              <a:ext uri="{FF2B5EF4-FFF2-40B4-BE49-F238E27FC236}">
                <a16:creationId xmlns:a16="http://schemas.microsoft.com/office/drawing/2014/main" id="{8C3DDABF-C5D7-EB8D-AE34-0F926677A2A1}"/>
              </a:ext>
            </a:extLst>
          </p:cNvPr>
          <p:cNvSpPr txBox="1">
            <a:spLocks noChangeArrowheads="1"/>
          </p:cNvSpPr>
          <p:nvPr/>
        </p:nvSpPr>
        <p:spPr bwMode="auto">
          <a:xfrm>
            <a:off x="5232401" y="5975350"/>
            <a:ext cx="514667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None/>
            </a:pPr>
            <a:r>
              <a:rPr lang="nl-NL" altLang="nl-NL" sz="1400" i="1">
                <a:solidFill>
                  <a:srgbClr val="1F497D"/>
                </a:solidFill>
                <a:latin typeface="Arial" panose="020B0604020202020204" pitchFamily="34" charset="0"/>
                <a:cs typeface="Times New Roman" panose="02020603050405020304" pitchFamily="18" charset="0"/>
              </a:rPr>
              <a:t>Er lijkt ook in Zaanse wijken een samenhang te bestaan tussen ‘ervaren goede gezondheid’ (x-as) en de ‘opkomst bij de recente gemeenteraadsverkiezingen’ (y-as)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kstvak 2">
            <a:extLst>
              <a:ext uri="{FF2B5EF4-FFF2-40B4-BE49-F238E27FC236}">
                <a16:creationId xmlns:a16="http://schemas.microsoft.com/office/drawing/2014/main" id="{0B546E90-4B8E-66CF-DC54-5E82563DF96E}"/>
              </a:ext>
            </a:extLst>
          </p:cNvPr>
          <p:cNvSpPr txBox="1">
            <a:spLocks noChangeArrowheads="1"/>
          </p:cNvSpPr>
          <p:nvPr/>
        </p:nvSpPr>
        <p:spPr bwMode="auto">
          <a:xfrm>
            <a:off x="3935414" y="4038601"/>
            <a:ext cx="57610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800">
                <a:solidFill>
                  <a:srgbClr val="1A1A1A"/>
                </a:solidFill>
                <a:latin typeface="Guardian Text Egyptian Web"/>
              </a:rPr>
              <a:t>De hedendaagse politiek heeft een enorm probleem met ‘</a:t>
            </a:r>
            <a:r>
              <a:rPr lang="nl-NL" altLang="nl-NL" sz="1800" b="1">
                <a:solidFill>
                  <a:srgbClr val="1A1A1A"/>
                </a:solidFill>
                <a:latin typeface="Guardian Text Egyptian Web"/>
              </a:rPr>
              <a:t>inputlegitimiteit</a:t>
            </a:r>
            <a:r>
              <a:rPr lang="nl-NL" altLang="nl-NL" sz="1800">
                <a:solidFill>
                  <a:srgbClr val="1A1A1A"/>
                </a:solidFill>
                <a:latin typeface="Guardian Text Egyptian Web"/>
              </a:rPr>
              <a:t>’: mensen hebben het gevoel dat zij object zijn van technocratisch bestuur, er wordt over hen bestuurd en niet met hen. </a:t>
            </a:r>
          </a:p>
          <a:p>
            <a:pPr>
              <a:spcBef>
                <a:spcPct val="0"/>
              </a:spcBef>
              <a:buFontTx/>
              <a:buNone/>
            </a:pPr>
            <a:endParaRPr lang="nl-NL" altLang="nl-NL" sz="1800">
              <a:solidFill>
                <a:srgbClr val="1A1A1A"/>
              </a:solidFill>
              <a:latin typeface="Guardian Text Egyptian Web"/>
            </a:endParaRPr>
          </a:p>
          <a:p>
            <a:pPr>
              <a:spcBef>
                <a:spcPct val="0"/>
              </a:spcBef>
              <a:buFontTx/>
              <a:buNone/>
            </a:pPr>
            <a:r>
              <a:rPr lang="nl-NL" altLang="nl-NL" sz="1800">
                <a:solidFill>
                  <a:srgbClr val="1A1A1A"/>
                </a:solidFill>
                <a:latin typeface="Guardian Text Egyptian Web"/>
              </a:rPr>
              <a:t>En met ‘</a:t>
            </a:r>
            <a:r>
              <a:rPr lang="nl-NL" altLang="nl-NL" sz="1800" b="1">
                <a:solidFill>
                  <a:srgbClr val="1A1A1A"/>
                </a:solidFill>
                <a:latin typeface="Guardian Text Egyptian Web"/>
              </a:rPr>
              <a:t>outputlegitimiteit</a:t>
            </a:r>
            <a:r>
              <a:rPr lang="nl-NL" altLang="nl-NL" sz="1800">
                <a:solidFill>
                  <a:srgbClr val="1A1A1A"/>
                </a:solidFill>
                <a:latin typeface="Guardian Text Egyptian Web"/>
              </a:rPr>
              <a:t>’: mensen hebben het gevoel dat de overheid niet veel voor elkaar krijgt, of dat openbaar bestuur onrechtvaardig uitpakt (Groningen, Toeslagen, jeugdzorg)</a:t>
            </a:r>
          </a:p>
          <a:p>
            <a:pPr>
              <a:spcBef>
                <a:spcPct val="0"/>
              </a:spcBef>
              <a:buFontTx/>
              <a:buNone/>
            </a:pPr>
            <a:endParaRPr lang="nl-NL" altLang="nl-NL" sz="1800">
              <a:solidFill>
                <a:srgbClr val="1A1A1A"/>
              </a:solidFill>
              <a:latin typeface="Guardian Text Egyptian Web"/>
            </a:endParaRPr>
          </a:p>
        </p:txBody>
      </p:sp>
      <p:sp>
        <p:nvSpPr>
          <p:cNvPr id="23555" name="Tekstvak 4">
            <a:extLst>
              <a:ext uri="{FF2B5EF4-FFF2-40B4-BE49-F238E27FC236}">
                <a16:creationId xmlns:a16="http://schemas.microsoft.com/office/drawing/2014/main" id="{DBEABAE7-B4C8-F018-CA3A-C7FA5C9F680B}"/>
              </a:ext>
            </a:extLst>
          </p:cNvPr>
          <p:cNvSpPr txBox="1">
            <a:spLocks noChangeArrowheads="1"/>
          </p:cNvSpPr>
          <p:nvPr/>
        </p:nvSpPr>
        <p:spPr bwMode="auto">
          <a:xfrm>
            <a:off x="5519738" y="1071564"/>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800" b="1">
                <a:solidFill>
                  <a:srgbClr val="1A1A1A"/>
                </a:solidFill>
                <a:latin typeface="Guardian Text Egyptian Web"/>
              </a:rPr>
              <a:t>BBB-overwinning</a:t>
            </a:r>
            <a:r>
              <a:rPr lang="nl-NL" altLang="nl-NL" sz="1800">
                <a:solidFill>
                  <a:srgbClr val="1A1A1A"/>
                </a:solidFill>
                <a:latin typeface="Guardian Text Egyptian Web"/>
              </a:rPr>
              <a:t>: een frontale aanval op de manier waarop dit kabinet het land bestuurt.</a:t>
            </a:r>
          </a:p>
          <a:p>
            <a:pPr>
              <a:spcBef>
                <a:spcPct val="0"/>
              </a:spcBef>
              <a:buFontTx/>
              <a:buNone/>
            </a:pPr>
            <a:endParaRPr lang="nl-NL" altLang="nl-NL" sz="1800">
              <a:solidFill>
                <a:srgbClr val="1A1A1A"/>
              </a:solidFill>
              <a:latin typeface="Guardian Text Egyptian Web"/>
            </a:endParaRPr>
          </a:p>
          <a:p>
            <a:pPr>
              <a:spcBef>
                <a:spcPct val="0"/>
              </a:spcBef>
              <a:buFontTx/>
              <a:buNone/>
            </a:pPr>
            <a:r>
              <a:rPr lang="nl-NL" altLang="nl-NL" sz="1800">
                <a:solidFill>
                  <a:srgbClr val="1A1A1A"/>
                </a:solidFill>
                <a:latin typeface="Guardian Text Egyptian Web"/>
              </a:rPr>
              <a:t>Achter de stikstofopstand gaat een </a:t>
            </a:r>
            <a:r>
              <a:rPr lang="nl-NL" altLang="nl-NL" sz="1800" b="1">
                <a:solidFill>
                  <a:srgbClr val="1A1A1A"/>
                </a:solidFill>
                <a:latin typeface="Guardian Text Egyptian Web"/>
              </a:rPr>
              <a:t>representatiecrisis</a:t>
            </a:r>
            <a:r>
              <a:rPr lang="nl-NL" altLang="nl-NL" sz="1800">
                <a:solidFill>
                  <a:srgbClr val="1A1A1A"/>
                </a:solidFill>
                <a:latin typeface="Guardian Text Egyptian Web"/>
              </a:rPr>
              <a:t> van de bestuurspartijen schuil, plus een </a:t>
            </a:r>
            <a:r>
              <a:rPr lang="nl-NL" altLang="nl-NL" sz="1800" b="1">
                <a:solidFill>
                  <a:srgbClr val="1A1A1A"/>
                </a:solidFill>
                <a:latin typeface="Guardian Text Egyptian Web"/>
              </a:rPr>
              <a:t>prestatiecrisis</a:t>
            </a:r>
            <a:r>
              <a:rPr lang="nl-NL" altLang="nl-NL" sz="1800">
                <a:solidFill>
                  <a:srgbClr val="1A1A1A"/>
                </a:solidFill>
                <a:latin typeface="Guardian Text Egyptian Web"/>
              </a:rPr>
              <a:t> van de overheid.</a:t>
            </a:r>
            <a:endParaRPr lang="en-GB" altLang="nl-NL" sz="1800">
              <a:latin typeface="Arial" panose="020B0604020202020204" pitchFamily="34" charset="0"/>
            </a:endParaRPr>
          </a:p>
        </p:txBody>
      </p:sp>
      <p:pic>
        <p:nvPicPr>
          <p:cNvPr id="23556" name="Picture 2" descr="Afbeelding">
            <a:extLst>
              <a:ext uri="{FF2B5EF4-FFF2-40B4-BE49-F238E27FC236}">
                <a16:creationId xmlns:a16="http://schemas.microsoft.com/office/drawing/2014/main" id="{CCBAF8A1-5472-B135-45E5-9DED2DCC40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389" y="76201"/>
            <a:ext cx="31781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kstvak 2">
            <a:extLst>
              <a:ext uri="{FF2B5EF4-FFF2-40B4-BE49-F238E27FC236}">
                <a16:creationId xmlns:a16="http://schemas.microsoft.com/office/drawing/2014/main" id="{FE2CC770-B1BF-C258-8685-64AEF551E313}"/>
              </a:ext>
            </a:extLst>
          </p:cNvPr>
          <p:cNvSpPr txBox="1">
            <a:spLocks noChangeArrowheads="1"/>
          </p:cNvSpPr>
          <p:nvPr/>
        </p:nvSpPr>
        <p:spPr bwMode="auto">
          <a:xfrm>
            <a:off x="2351089" y="1628775"/>
            <a:ext cx="5526087" cy="341630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nl-NL" b="1" dirty="0" err="1"/>
              <a:t>Afgehaakt</a:t>
            </a:r>
            <a:r>
              <a:rPr lang="en-GB" altLang="nl-NL" dirty="0"/>
              <a:t> </a:t>
            </a:r>
            <a:r>
              <a:rPr lang="en-GB" altLang="nl-NL" dirty="0" err="1"/>
              <a:t>betekent</a:t>
            </a:r>
            <a:r>
              <a:rPr lang="en-GB" altLang="nl-NL" dirty="0"/>
              <a:t> </a:t>
            </a:r>
            <a:r>
              <a:rPr lang="en-GB" altLang="nl-NL" b="1" dirty="0"/>
              <a:t>tot </a:t>
            </a:r>
            <a:r>
              <a:rPr lang="en-GB" altLang="nl-NL" b="1" dirty="0" err="1"/>
              <a:t>afgehaakt</a:t>
            </a:r>
            <a:r>
              <a:rPr lang="en-GB" altLang="nl-NL" b="1" dirty="0"/>
              <a:t> </a:t>
            </a:r>
            <a:r>
              <a:rPr lang="en-GB" altLang="nl-NL" b="1" dirty="0" err="1"/>
              <a:t>gemaakt</a:t>
            </a:r>
            <a:r>
              <a:rPr lang="en-GB" altLang="nl-NL" dirty="0"/>
              <a:t>: </a:t>
            </a:r>
          </a:p>
          <a:p>
            <a:pPr>
              <a:defRPr/>
            </a:pPr>
            <a:endParaRPr lang="en-GB" altLang="nl-NL" dirty="0"/>
          </a:p>
          <a:p>
            <a:pPr>
              <a:defRPr/>
            </a:pPr>
            <a:r>
              <a:rPr lang="en-GB" altLang="nl-NL" dirty="0" err="1"/>
              <a:t>Veel</a:t>
            </a:r>
            <a:r>
              <a:rPr lang="en-GB" altLang="nl-NL" dirty="0"/>
              <a:t> </a:t>
            </a:r>
            <a:r>
              <a:rPr lang="en-GB" altLang="nl-NL" dirty="0" err="1"/>
              <a:t>mensen</a:t>
            </a:r>
            <a:r>
              <a:rPr lang="en-GB" altLang="nl-NL" dirty="0"/>
              <a:t> </a:t>
            </a:r>
            <a:r>
              <a:rPr lang="en-GB" altLang="nl-NL" dirty="0" err="1"/>
              <a:t>worden</a:t>
            </a:r>
            <a:r>
              <a:rPr lang="en-GB" altLang="nl-NL" dirty="0"/>
              <a:t> </a:t>
            </a:r>
            <a:r>
              <a:rPr lang="en-GB" altLang="nl-NL" dirty="0" err="1"/>
              <a:t>niet</a:t>
            </a:r>
            <a:r>
              <a:rPr lang="en-GB" altLang="nl-NL" dirty="0"/>
              <a:t> </a:t>
            </a:r>
            <a:r>
              <a:rPr lang="en-GB" altLang="nl-NL" dirty="0" err="1"/>
              <a:t>bereikt</a:t>
            </a:r>
            <a:r>
              <a:rPr lang="en-GB" altLang="nl-NL" dirty="0"/>
              <a:t> of </a:t>
            </a:r>
            <a:r>
              <a:rPr lang="en-GB" altLang="nl-NL" dirty="0" err="1"/>
              <a:t>geholpen</a:t>
            </a:r>
            <a:r>
              <a:rPr lang="en-GB" altLang="nl-NL" dirty="0"/>
              <a:t> met de </a:t>
            </a:r>
            <a:r>
              <a:rPr lang="en-GB" altLang="nl-NL" dirty="0" err="1"/>
              <a:t>ingewikkelde</a:t>
            </a:r>
            <a:r>
              <a:rPr lang="en-GB" altLang="nl-NL" dirty="0"/>
              <a:t> </a:t>
            </a:r>
            <a:r>
              <a:rPr lang="en-GB" altLang="nl-NL" dirty="0" err="1"/>
              <a:t>overheidssystemen</a:t>
            </a:r>
            <a:r>
              <a:rPr lang="en-GB" altLang="nl-NL" dirty="0"/>
              <a:t>. Men </a:t>
            </a:r>
            <a:r>
              <a:rPr lang="en-GB" altLang="nl-NL" dirty="0" err="1"/>
              <a:t>ziet</a:t>
            </a:r>
            <a:r>
              <a:rPr lang="en-GB" altLang="nl-NL" dirty="0"/>
              <a:t> </a:t>
            </a:r>
            <a:r>
              <a:rPr lang="en-GB" altLang="nl-NL" dirty="0" err="1"/>
              <a:t>politiek</a:t>
            </a:r>
            <a:r>
              <a:rPr lang="en-GB" altLang="nl-NL" dirty="0"/>
              <a:t> </a:t>
            </a:r>
            <a:r>
              <a:rPr lang="en-GB" altLang="nl-NL" dirty="0" err="1"/>
              <a:t>eerder</a:t>
            </a:r>
            <a:r>
              <a:rPr lang="en-GB" altLang="nl-NL" dirty="0"/>
              <a:t> </a:t>
            </a:r>
            <a:r>
              <a:rPr lang="en-GB" altLang="nl-NL" dirty="0" err="1"/>
              <a:t>als</a:t>
            </a:r>
            <a:r>
              <a:rPr lang="en-GB" altLang="nl-NL" dirty="0"/>
              <a:t> </a:t>
            </a:r>
            <a:r>
              <a:rPr lang="en-GB" altLang="nl-NL" dirty="0" err="1"/>
              <a:t>probleem</a:t>
            </a:r>
            <a:r>
              <a:rPr lang="en-GB" altLang="nl-NL" dirty="0"/>
              <a:t> dan </a:t>
            </a:r>
            <a:r>
              <a:rPr lang="en-GB" altLang="nl-NL" dirty="0" err="1"/>
              <a:t>als</a:t>
            </a:r>
            <a:r>
              <a:rPr lang="en-GB" altLang="nl-NL" dirty="0"/>
              <a:t> </a:t>
            </a:r>
            <a:r>
              <a:rPr lang="en-GB" altLang="nl-NL" dirty="0" err="1"/>
              <a:t>oplossing</a:t>
            </a:r>
            <a:r>
              <a:rPr lang="en-GB" altLang="nl-NL" dirty="0"/>
              <a:t>; de </a:t>
            </a:r>
            <a:r>
              <a:rPr lang="en-GB" altLang="nl-NL" dirty="0" err="1"/>
              <a:t>overheid</a:t>
            </a:r>
            <a:r>
              <a:rPr lang="en-GB" altLang="nl-NL" dirty="0"/>
              <a:t> </a:t>
            </a:r>
            <a:r>
              <a:rPr lang="en-GB" altLang="nl-NL" dirty="0" err="1"/>
              <a:t>eerder</a:t>
            </a:r>
            <a:r>
              <a:rPr lang="en-GB" altLang="nl-NL" dirty="0"/>
              <a:t> </a:t>
            </a:r>
            <a:r>
              <a:rPr lang="en-GB" altLang="nl-NL" dirty="0" err="1"/>
              <a:t>als</a:t>
            </a:r>
            <a:r>
              <a:rPr lang="en-GB" altLang="nl-NL" dirty="0"/>
              <a:t> </a:t>
            </a:r>
            <a:r>
              <a:rPr lang="en-GB" altLang="nl-NL" dirty="0" err="1"/>
              <a:t>bedreiging</a:t>
            </a:r>
            <a:r>
              <a:rPr lang="en-GB" altLang="nl-NL" dirty="0"/>
              <a:t> dan </a:t>
            </a:r>
            <a:r>
              <a:rPr lang="en-GB" altLang="nl-NL" dirty="0" err="1"/>
              <a:t>als</a:t>
            </a:r>
            <a:r>
              <a:rPr lang="en-GB" altLang="nl-NL" dirty="0"/>
              <a:t> </a:t>
            </a:r>
            <a:r>
              <a:rPr lang="en-GB" altLang="nl-NL" dirty="0" err="1"/>
              <a:t>bescherming</a:t>
            </a:r>
            <a:r>
              <a:rPr lang="en-GB" altLang="nl-NL" dirty="0"/>
              <a:t>. </a:t>
            </a:r>
          </a:p>
          <a:p>
            <a:pPr>
              <a:defRPr/>
            </a:pPr>
            <a:endParaRPr lang="en-GB" altLang="nl-NL" dirty="0"/>
          </a:p>
          <a:p>
            <a:pPr marL="285750" indent="-285750">
              <a:buFontTx/>
              <a:buChar char="-"/>
              <a:defRPr/>
            </a:pPr>
            <a:r>
              <a:rPr lang="en-GB" altLang="nl-NL" dirty="0"/>
              <a:t>Groningen</a:t>
            </a:r>
          </a:p>
          <a:p>
            <a:pPr marL="285750" indent="-285750">
              <a:buFontTx/>
              <a:buChar char="-"/>
              <a:defRPr/>
            </a:pPr>
            <a:r>
              <a:rPr lang="en-GB" altLang="nl-NL" dirty="0" err="1"/>
              <a:t>Toeslagenschandaal</a:t>
            </a:r>
            <a:endParaRPr lang="en-GB" altLang="nl-NL" dirty="0"/>
          </a:p>
          <a:p>
            <a:pPr marL="285750" indent="-285750">
              <a:buFontTx/>
              <a:buChar char="-"/>
              <a:defRPr/>
            </a:pPr>
            <a:r>
              <a:rPr lang="en-GB" altLang="nl-NL" dirty="0" err="1"/>
              <a:t>Jeugdzorg</a:t>
            </a:r>
            <a:r>
              <a:rPr lang="en-GB" altLang="nl-NL" dirty="0"/>
              <a:t>/ PGB-</a:t>
            </a:r>
            <a:r>
              <a:rPr lang="en-GB" altLang="nl-NL" dirty="0" err="1"/>
              <a:t>systeem</a:t>
            </a:r>
            <a:r>
              <a:rPr lang="en-GB" altLang="nl-NL" dirty="0"/>
              <a:t> </a:t>
            </a:r>
          </a:p>
          <a:p>
            <a:pPr marL="285750" indent="-285750">
              <a:buFontTx/>
              <a:buChar char="-"/>
              <a:defRPr/>
            </a:pPr>
            <a:r>
              <a:rPr lang="en-GB" altLang="nl-NL" dirty="0"/>
              <a:t>Sloop van </a:t>
            </a:r>
            <a:r>
              <a:rPr lang="en-GB" altLang="nl-NL" dirty="0" err="1"/>
              <a:t>huizen</a:t>
            </a:r>
            <a:endParaRPr lang="en-GB" altLang="nl-NL" dirty="0"/>
          </a:p>
          <a:p>
            <a:pPr marL="285750" indent="-285750">
              <a:buFontTx/>
              <a:buChar char="-"/>
              <a:defRPr/>
            </a:pPr>
            <a:r>
              <a:rPr lang="en-GB" altLang="nl-NL" dirty="0" err="1"/>
              <a:t>Uithuisplaatsing</a:t>
            </a:r>
            <a:r>
              <a:rPr lang="en-GB" altLang="nl-NL" dirty="0"/>
              <a:t> </a:t>
            </a:r>
            <a:r>
              <a:rPr lang="en-GB" altLang="nl-NL" dirty="0" err="1"/>
              <a:t>kinderen</a:t>
            </a:r>
            <a:endParaRPr lang="en-GB" altLang="nl-NL" dirty="0"/>
          </a:p>
        </p:txBody>
      </p:sp>
      <p:pic>
        <p:nvPicPr>
          <p:cNvPr id="24579" name="Afbeelding 6">
            <a:extLst>
              <a:ext uri="{FF2B5EF4-FFF2-40B4-BE49-F238E27FC236}">
                <a16:creationId xmlns:a16="http://schemas.microsoft.com/office/drawing/2014/main" id="{CBBFFAD1-06C4-87F9-5D9D-179D41D3B6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6588" y="115888"/>
            <a:ext cx="184785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fbeelding">
            <a:extLst>
              <a:ext uri="{FF2B5EF4-FFF2-40B4-BE49-F238E27FC236}">
                <a16:creationId xmlns:a16="http://schemas.microsoft.com/office/drawing/2014/main" id="{7F036785-9755-B31E-6057-D48C082D2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620714"/>
            <a:ext cx="554196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kstvak 1">
            <a:extLst>
              <a:ext uri="{FF2B5EF4-FFF2-40B4-BE49-F238E27FC236}">
                <a16:creationId xmlns:a16="http://schemas.microsoft.com/office/drawing/2014/main" id="{CD0B5061-CAAD-AA74-F92C-6FC175387655}"/>
              </a:ext>
            </a:extLst>
          </p:cNvPr>
          <p:cNvSpPr txBox="1">
            <a:spLocks noChangeArrowheads="1"/>
          </p:cNvSpPr>
          <p:nvPr/>
        </p:nvSpPr>
        <p:spPr bwMode="auto">
          <a:xfrm>
            <a:off x="8183563" y="1196976"/>
            <a:ext cx="205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nl-NL" sz="1800" b="1">
                <a:latin typeface="Arial" panose="020B0604020202020204" pitchFamily="34" charset="0"/>
              </a:rPr>
              <a:t>Noord-Holland: </a:t>
            </a:r>
            <a:r>
              <a:rPr lang="en-GB" altLang="nl-NL" sz="1800">
                <a:latin typeface="Arial" panose="020B0604020202020204" pitchFamily="34" charset="0"/>
              </a:rPr>
              <a:t> </a:t>
            </a:r>
          </a:p>
          <a:p>
            <a:pPr>
              <a:spcBef>
                <a:spcPct val="0"/>
              </a:spcBef>
              <a:buFontTx/>
              <a:buNone/>
            </a:pPr>
            <a:r>
              <a:rPr lang="en-GB" altLang="nl-NL" sz="1800">
                <a:latin typeface="Arial" panose="020B0604020202020204" pitchFamily="34" charset="0"/>
              </a:rPr>
              <a:t>Een mozaiek</a:t>
            </a:r>
          </a:p>
          <a:p>
            <a:pPr>
              <a:spcBef>
                <a:spcPct val="0"/>
              </a:spcBef>
              <a:buFontTx/>
              <a:buNone/>
            </a:pPr>
            <a:r>
              <a:rPr lang="en-GB" altLang="nl-NL" sz="1800">
                <a:latin typeface="Arial" panose="020B0604020202020204" pitchFamily="34" charset="0"/>
              </a:rPr>
              <a:t>met verschillen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Afbeelding 3">
            <a:extLst>
              <a:ext uri="{FF2B5EF4-FFF2-40B4-BE49-F238E27FC236}">
                <a16:creationId xmlns:a16="http://schemas.microsoft.com/office/drawing/2014/main" id="{00AFCE84-403D-E1F0-5E73-095E305940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1313" y="4292601"/>
            <a:ext cx="36004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kstvak 2">
            <a:extLst>
              <a:ext uri="{FF2B5EF4-FFF2-40B4-BE49-F238E27FC236}">
                <a16:creationId xmlns:a16="http://schemas.microsoft.com/office/drawing/2014/main" id="{7EFFD849-8D08-285F-98BB-5CD91AC7B4A4}"/>
              </a:ext>
            </a:extLst>
          </p:cNvPr>
          <p:cNvSpPr txBox="1">
            <a:spLocks noChangeArrowheads="1"/>
          </p:cNvSpPr>
          <p:nvPr/>
        </p:nvSpPr>
        <p:spPr bwMode="auto">
          <a:xfrm>
            <a:off x="1919289" y="620713"/>
            <a:ext cx="8207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nl-NL" sz="1800" b="1">
                <a:latin typeface="Arial" panose="020B0604020202020204" pitchFamily="34" charset="0"/>
              </a:rPr>
              <a:t>Polarisatie binnen de MRA </a:t>
            </a:r>
          </a:p>
          <a:p>
            <a:pPr algn="ctr">
              <a:spcBef>
                <a:spcPct val="0"/>
              </a:spcBef>
              <a:buFontTx/>
              <a:buNone/>
            </a:pPr>
            <a:r>
              <a:rPr lang="en-GB" altLang="nl-NL" sz="1800" b="1">
                <a:latin typeface="Arial" panose="020B0604020202020204" pitchFamily="34" charset="0"/>
              </a:rPr>
              <a:t>Plus polarisatie binnen de MRA-gemeenten</a:t>
            </a:r>
          </a:p>
          <a:p>
            <a:pPr>
              <a:spcBef>
                <a:spcPct val="0"/>
              </a:spcBef>
              <a:buFontTx/>
              <a:buNone/>
            </a:pPr>
            <a:endParaRPr lang="en-GB" altLang="nl-NL" sz="1800" b="1">
              <a:latin typeface="Arial" panose="020B0604020202020204" pitchFamily="34" charset="0"/>
            </a:endParaRPr>
          </a:p>
          <a:p>
            <a:pPr>
              <a:spcBef>
                <a:spcPct val="0"/>
              </a:spcBef>
              <a:buFontTx/>
              <a:buNone/>
            </a:pPr>
            <a:endParaRPr lang="en-GB" altLang="nl-NL" sz="1800">
              <a:latin typeface="Arial" panose="020B0604020202020204" pitchFamily="34" charset="0"/>
            </a:endParaRPr>
          </a:p>
          <a:p>
            <a:pPr>
              <a:spcBef>
                <a:spcPct val="0"/>
              </a:spcBef>
              <a:buFontTx/>
              <a:buNone/>
            </a:pPr>
            <a:r>
              <a:rPr lang="en-GB" altLang="nl-NL" sz="1800">
                <a:latin typeface="Arial" panose="020B0604020202020204" pitchFamily="34" charset="0"/>
              </a:rPr>
              <a:t>Grote verschillen tussen aangehaakt en afgehaakt: Noord en Zuidvleugel MRA</a:t>
            </a:r>
          </a:p>
          <a:p>
            <a:pPr>
              <a:spcBef>
                <a:spcPct val="0"/>
              </a:spcBef>
              <a:buFontTx/>
              <a:buNone/>
            </a:pPr>
            <a:endParaRPr lang="en-GB" altLang="nl-NL" sz="1800">
              <a:latin typeface="Arial" panose="020B0604020202020204" pitchFamily="34" charset="0"/>
            </a:endParaRPr>
          </a:p>
          <a:p>
            <a:pPr>
              <a:spcBef>
                <a:spcPct val="0"/>
              </a:spcBef>
              <a:buFontTx/>
              <a:buNone/>
            </a:pPr>
            <a:r>
              <a:rPr lang="en-GB" altLang="nl-NL" sz="1800">
                <a:latin typeface="Arial" panose="020B0604020202020204" pitchFamily="34" charset="0"/>
              </a:rPr>
              <a:t>Verschillen in opleiding, sociaal-economische status, sexiness, huizenprijzen</a:t>
            </a:r>
          </a:p>
          <a:p>
            <a:pPr>
              <a:spcBef>
                <a:spcPct val="0"/>
              </a:spcBef>
              <a:buFontTx/>
              <a:buNone/>
            </a:pPr>
            <a:endParaRPr lang="en-GB" altLang="nl-NL" sz="1800">
              <a:latin typeface="Arial" panose="020B0604020202020204" pitchFamily="34" charset="0"/>
            </a:endParaRPr>
          </a:p>
          <a:p>
            <a:pPr>
              <a:spcBef>
                <a:spcPct val="0"/>
              </a:spcBef>
              <a:buFontTx/>
              <a:buNone/>
            </a:pPr>
            <a:r>
              <a:rPr lang="en-GB" altLang="nl-NL" sz="1800">
                <a:latin typeface="Arial" panose="020B0604020202020204" pitchFamily="34" charset="0"/>
              </a:rPr>
              <a:t>MRA: sterke onderlinge afhankelijkheden en afwentelingen vergen brede MRA-verantwoordelijkheid en solidariteit, met name van Amsterdam en Haarlem</a:t>
            </a:r>
          </a:p>
          <a:p>
            <a:pPr>
              <a:spcBef>
                <a:spcPct val="0"/>
              </a:spcBef>
              <a:buFontTx/>
              <a:buNone/>
            </a:pPr>
            <a:r>
              <a:rPr lang="en-GB" altLang="nl-NL" sz="1800">
                <a:latin typeface="Arial" panose="020B0604020202020204" pitchFamily="34" charset="0"/>
              </a:rPr>
              <a:t> </a:t>
            </a:r>
          </a:p>
          <a:p>
            <a:pPr>
              <a:spcBef>
                <a:spcPct val="0"/>
              </a:spcBef>
              <a:buFontTx/>
              <a:buNone/>
            </a:pPr>
            <a:r>
              <a:rPr lang="en-GB" altLang="nl-NL" sz="1800">
                <a:latin typeface="Arial" panose="020B0604020202020204" pitchFamily="34" charset="0"/>
              </a:rPr>
              <a:t>‘Afgehaakt Amsterdam’ = Almere, Zaanstad en Purmerend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Josse de Voogd on Twitter: &quot;#Middenland De meeste NL-ers ...">
            <a:extLst>
              <a:ext uri="{FF2B5EF4-FFF2-40B4-BE49-F238E27FC236}">
                <a16:creationId xmlns:a16="http://schemas.microsoft.com/office/drawing/2014/main" id="{21F5FE34-3317-8502-867B-A75D2F20B0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8301" y="836614"/>
            <a:ext cx="4932363"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kstvak 1">
            <a:extLst>
              <a:ext uri="{FF2B5EF4-FFF2-40B4-BE49-F238E27FC236}">
                <a16:creationId xmlns:a16="http://schemas.microsoft.com/office/drawing/2014/main" id="{685DF5E1-11E8-8C45-F501-418C2FC38D67}"/>
              </a:ext>
            </a:extLst>
          </p:cNvPr>
          <p:cNvSpPr txBox="1">
            <a:spLocks noChangeArrowheads="1"/>
          </p:cNvSpPr>
          <p:nvPr/>
        </p:nvSpPr>
        <p:spPr bwMode="auto">
          <a:xfrm>
            <a:off x="1992314" y="1125538"/>
            <a:ext cx="2928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nl-NL" sz="1800" b="1">
                <a:latin typeface="Arial" panose="020B0604020202020204" pitchFamily="34" charset="0"/>
              </a:rPr>
              <a:t>Het vergeten Middenland</a:t>
            </a:r>
          </a:p>
        </p:txBody>
      </p:sp>
      <p:pic>
        <p:nvPicPr>
          <p:cNvPr id="27652" name="Picture 4" descr="Image result for middenland josse">
            <a:extLst>
              <a:ext uri="{FF2B5EF4-FFF2-40B4-BE49-F238E27FC236}">
                <a16:creationId xmlns:a16="http://schemas.microsoft.com/office/drawing/2014/main" id="{2D2A4915-DEF3-B8B9-2E1D-A7F4B0910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288" y="5300663"/>
            <a:ext cx="2209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DCBAC84-563D-F07D-3BA1-4141CB85E68E}"/>
              </a:ext>
            </a:extLst>
          </p:cNvPr>
          <p:cNvSpPr txBox="1"/>
          <p:nvPr/>
        </p:nvSpPr>
        <p:spPr>
          <a:xfrm>
            <a:off x="2424114" y="2324100"/>
            <a:ext cx="6325963" cy="3416320"/>
          </a:xfrm>
          <a:prstGeom prst="rect">
            <a:avLst/>
          </a:prstGeom>
          <a:noFill/>
        </p:spPr>
        <p:txBody>
          <a:bodyPr wrap="none">
            <a:spAutoFit/>
          </a:bodyPr>
          <a:lstStyle/>
          <a:p>
            <a:pPr>
              <a:defRPr/>
            </a:pPr>
            <a:r>
              <a:rPr lang="en-GB" b="1" dirty="0"/>
              <a:t>Reality Test!</a:t>
            </a:r>
          </a:p>
          <a:p>
            <a:pPr>
              <a:defRPr/>
            </a:pPr>
            <a:r>
              <a:rPr lang="en-GB" b="1" dirty="0" err="1"/>
              <a:t>Nationaal</a:t>
            </a:r>
            <a:r>
              <a:rPr lang="en-GB" b="1" dirty="0"/>
              <a:t> </a:t>
            </a:r>
            <a:r>
              <a:rPr lang="en-GB" b="1" dirty="0" err="1"/>
              <a:t>programma</a:t>
            </a:r>
            <a:r>
              <a:rPr lang="en-GB" b="1" dirty="0"/>
              <a:t> Zaandam-Oost</a:t>
            </a:r>
          </a:p>
          <a:p>
            <a:pPr>
              <a:defRPr/>
            </a:pPr>
            <a:endParaRPr lang="en-GB" dirty="0"/>
          </a:p>
          <a:p>
            <a:pPr marL="285750" indent="-285750">
              <a:buFontTx/>
              <a:buChar char="-"/>
              <a:defRPr/>
            </a:pPr>
            <a:r>
              <a:rPr lang="en-GB" dirty="0" err="1"/>
              <a:t>Ontmoeting</a:t>
            </a:r>
            <a:r>
              <a:rPr lang="en-GB" dirty="0"/>
              <a:t> met </a:t>
            </a:r>
            <a:r>
              <a:rPr lang="en-GB" dirty="0" err="1"/>
              <a:t>Afgehaakt</a:t>
            </a:r>
            <a:r>
              <a:rPr lang="en-GB" dirty="0"/>
              <a:t> </a:t>
            </a:r>
            <a:r>
              <a:rPr lang="en-GB" dirty="0" err="1"/>
              <a:t>Zaanstad</a:t>
            </a:r>
            <a:endParaRPr lang="en-GB" dirty="0"/>
          </a:p>
          <a:p>
            <a:pPr marL="285750" indent="-285750">
              <a:buFontTx/>
              <a:buChar char="-"/>
              <a:defRPr/>
            </a:pPr>
            <a:endParaRPr lang="en-GB" dirty="0"/>
          </a:p>
          <a:p>
            <a:pPr marL="285750" indent="-285750">
              <a:buFontTx/>
              <a:buChar char="-"/>
              <a:defRPr/>
            </a:pPr>
            <a:r>
              <a:rPr lang="en-GB" dirty="0" err="1"/>
              <a:t>Actief</a:t>
            </a:r>
            <a:r>
              <a:rPr lang="en-GB" dirty="0"/>
              <a:t> </a:t>
            </a:r>
            <a:r>
              <a:rPr lang="en-GB" dirty="0" err="1"/>
              <a:t>wantrouwen</a:t>
            </a:r>
            <a:r>
              <a:rPr lang="en-GB" dirty="0"/>
              <a:t> of </a:t>
            </a:r>
            <a:r>
              <a:rPr lang="en-GB" dirty="0" err="1"/>
              <a:t>grote</a:t>
            </a:r>
            <a:r>
              <a:rPr lang="en-GB" dirty="0"/>
              <a:t> </a:t>
            </a:r>
            <a:r>
              <a:rPr lang="en-GB" dirty="0" err="1"/>
              <a:t>afstand</a:t>
            </a:r>
            <a:r>
              <a:rPr lang="en-GB" dirty="0"/>
              <a:t> (</a:t>
            </a:r>
            <a:r>
              <a:rPr lang="en-GB" dirty="0" err="1"/>
              <a:t>overlevingsstress</a:t>
            </a:r>
            <a:r>
              <a:rPr lang="en-GB" dirty="0"/>
              <a:t>)</a:t>
            </a:r>
          </a:p>
          <a:p>
            <a:pPr marL="285750" indent="-285750">
              <a:buFontTx/>
              <a:buChar char="-"/>
              <a:defRPr/>
            </a:pPr>
            <a:endParaRPr lang="en-GB" dirty="0"/>
          </a:p>
          <a:p>
            <a:pPr>
              <a:defRPr/>
            </a:pPr>
            <a:r>
              <a:rPr lang="en-GB" dirty="0" err="1"/>
              <a:t>Noodzakelijk</a:t>
            </a:r>
            <a:r>
              <a:rPr lang="en-GB" dirty="0"/>
              <a:t>: </a:t>
            </a:r>
          </a:p>
          <a:p>
            <a:pPr marL="285750" indent="-285750">
              <a:buFontTx/>
              <a:buChar char="-"/>
              <a:defRPr/>
            </a:pPr>
            <a:r>
              <a:rPr lang="en-GB" dirty="0" err="1"/>
              <a:t>Schuren</a:t>
            </a:r>
            <a:r>
              <a:rPr lang="en-GB" dirty="0"/>
              <a:t> met </a:t>
            </a:r>
            <a:r>
              <a:rPr lang="en-GB" dirty="0" err="1"/>
              <a:t>ambtelijke</a:t>
            </a:r>
            <a:r>
              <a:rPr lang="en-GB" dirty="0"/>
              <a:t> </a:t>
            </a:r>
            <a:r>
              <a:rPr lang="en-GB" dirty="0" err="1"/>
              <a:t>cultuur</a:t>
            </a:r>
            <a:endParaRPr lang="en-GB" dirty="0"/>
          </a:p>
          <a:p>
            <a:pPr marL="285750" indent="-285750">
              <a:buFontTx/>
              <a:buChar char="-"/>
              <a:defRPr/>
            </a:pPr>
            <a:r>
              <a:rPr lang="en-GB" dirty="0" err="1"/>
              <a:t>Schuren</a:t>
            </a:r>
            <a:r>
              <a:rPr lang="en-GB" dirty="0"/>
              <a:t> met </a:t>
            </a:r>
            <a:r>
              <a:rPr lang="en-GB" dirty="0" err="1"/>
              <a:t>wijk</a:t>
            </a:r>
            <a:r>
              <a:rPr lang="en-GB" dirty="0"/>
              <a:t>- en </a:t>
            </a:r>
            <a:r>
              <a:rPr lang="en-GB" dirty="0" err="1"/>
              <a:t>straatcultuur</a:t>
            </a:r>
            <a:r>
              <a:rPr lang="en-GB" dirty="0"/>
              <a:t> </a:t>
            </a:r>
          </a:p>
          <a:p>
            <a:pPr marL="285750" indent="-285750">
              <a:buFontTx/>
              <a:buChar char="-"/>
              <a:defRPr/>
            </a:pPr>
            <a:endParaRPr lang="en-GB" dirty="0"/>
          </a:p>
          <a:p>
            <a:pPr marL="285750" indent="-285750">
              <a:buFontTx/>
              <a:buChar char="-"/>
              <a:defRPr/>
            </a:pPr>
            <a:r>
              <a:rPr lang="en-GB" dirty="0"/>
              <a:t>Top-down of </a:t>
            </a:r>
            <a:r>
              <a:rPr lang="en-GB" dirty="0" err="1"/>
              <a:t>eigenaarschap</a:t>
            </a:r>
            <a:r>
              <a:rPr lang="en-GB" dirty="0"/>
              <a:t> Zaandam-Oost van </a:t>
            </a:r>
            <a:r>
              <a:rPr lang="en-GB" dirty="0" err="1"/>
              <a:t>Gouden</a:t>
            </a:r>
            <a:r>
              <a:rPr lang="en-GB" dirty="0"/>
              <a:t> </a:t>
            </a:r>
            <a:r>
              <a:rPr lang="en-GB" dirty="0" err="1"/>
              <a:t>Kans</a:t>
            </a:r>
            <a:r>
              <a:rPr lang="en-GB" dirty="0"/>
              <a:t>? </a:t>
            </a:r>
          </a:p>
        </p:txBody>
      </p:sp>
      <p:pic>
        <p:nvPicPr>
          <p:cNvPr id="28675" name="Afbeelding 9">
            <a:extLst>
              <a:ext uri="{FF2B5EF4-FFF2-40B4-BE49-F238E27FC236}">
                <a16:creationId xmlns:a16="http://schemas.microsoft.com/office/drawing/2014/main" id="{908EA7AD-EF95-2B53-E85E-2587F18981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4589" y="260350"/>
            <a:ext cx="27527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fbeelding">
            <a:extLst>
              <a:ext uri="{FF2B5EF4-FFF2-40B4-BE49-F238E27FC236}">
                <a16:creationId xmlns:a16="http://schemas.microsoft.com/office/drawing/2014/main" id="{C5BDEF8D-247E-9F9D-4DC5-B06939E754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115888"/>
            <a:ext cx="4832350"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kstvak 2">
            <a:extLst>
              <a:ext uri="{FF2B5EF4-FFF2-40B4-BE49-F238E27FC236}">
                <a16:creationId xmlns:a16="http://schemas.microsoft.com/office/drawing/2014/main" id="{E888725D-F256-E4E1-8884-0AF0CDC90866}"/>
              </a:ext>
            </a:extLst>
          </p:cNvPr>
          <p:cNvSpPr txBox="1">
            <a:spLocks noChangeArrowheads="1"/>
          </p:cNvSpPr>
          <p:nvPr/>
        </p:nvSpPr>
        <p:spPr bwMode="auto">
          <a:xfrm>
            <a:off x="6638925" y="1674814"/>
            <a:ext cx="3887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800" i="1">
                <a:solidFill>
                  <a:srgbClr val="0F1419"/>
                </a:solidFill>
              </a:rPr>
              <a:t>‘Velen vragen zich af waarom de kloof tussen mensen met privileges en zonder privileges steeds groter wordt. Dat is omdat met de logica van de eerste groep beleid voor de tweede wordt gemaakt’</a:t>
            </a:r>
            <a:endParaRPr lang="en-GB" altLang="nl-NL" sz="1800" i="1">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56704-7BC2-D297-F61F-10DBDEEB77ED}"/>
              </a:ext>
            </a:extLst>
          </p:cNvPr>
          <p:cNvSpPr>
            <a:spLocks noGrp="1"/>
          </p:cNvSpPr>
          <p:nvPr>
            <p:ph type="title"/>
          </p:nvPr>
        </p:nvSpPr>
        <p:spPr>
          <a:xfrm>
            <a:off x="838200" y="365125"/>
            <a:ext cx="10515600" cy="2251075"/>
          </a:xfrm>
          <a:noFill/>
        </p:spPr>
        <p:txBody>
          <a:bodyPr>
            <a:normAutofit/>
          </a:bodyPr>
          <a:lstStyle/>
          <a:p>
            <a:pPr algn="ctr"/>
            <a:r>
              <a:rPr lang="nl-NL" b="1">
                <a:cs typeface="Calibri Light"/>
              </a:rPr>
              <a:t>Mentimeter</a:t>
            </a:r>
            <a:endParaRPr lang="nl-NL" b="1" dirty="0">
              <a:cs typeface="Calibri Light"/>
            </a:endParaRPr>
          </a:p>
        </p:txBody>
      </p:sp>
      <p:sp>
        <p:nvSpPr>
          <p:cNvPr id="3" name="Tijdelijke aanduiding voor inhoud 2">
            <a:extLst>
              <a:ext uri="{FF2B5EF4-FFF2-40B4-BE49-F238E27FC236}">
                <a16:creationId xmlns:a16="http://schemas.microsoft.com/office/drawing/2014/main" id="{CA69584E-4E89-491B-8EFE-C24C50031431}"/>
              </a:ext>
            </a:extLst>
          </p:cNvPr>
          <p:cNvSpPr>
            <a:spLocks noGrp="1"/>
          </p:cNvSpPr>
          <p:nvPr>
            <p:ph idx="1"/>
          </p:nvPr>
        </p:nvSpPr>
        <p:spPr>
          <a:xfrm>
            <a:off x="838200" y="2984500"/>
            <a:ext cx="9918700" cy="1257302"/>
          </a:xfrm>
        </p:spPr>
        <p:txBody>
          <a:bodyPr vert="horz" lIns="91440" tIns="45720" rIns="91440" bIns="45720" rtlCol="0" anchor="t">
            <a:normAutofit/>
          </a:bodyPr>
          <a:lstStyle/>
          <a:p>
            <a:pPr marL="0" indent="0" algn="just">
              <a:buNone/>
            </a:pPr>
            <a:r>
              <a:rPr lang="nl-NL" sz="2400">
                <a:solidFill>
                  <a:srgbClr val="000000"/>
                </a:solidFill>
                <a:effectLst/>
                <a:latin typeface="Calibri" panose="020F0502020204030204" pitchFamily="34" charset="0"/>
                <a:ea typeface="Arial" panose="020B0604020202020204" pitchFamily="34" charset="0"/>
                <a:cs typeface="Liberation Serif"/>
              </a:rPr>
              <a:t>                                    Hoeveel vertrouwen heeft u in de politiek? </a:t>
            </a:r>
            <a:endParaRPr lang="nl-NL" sz="2400" dirty="0">
              <a:solidFill>
                <a:srgbClr val="000000"/>
              </a:solidFill>
              <a:effectLst/>
              <a:latin typeface="Liberation Serif"/>
              <a:ea typeface="Arial" panose="020B0604020202020204" pitchFamily="34" charset="0"/>
              <a:cs typeface="Liberation Serif"/>
            </a:endParaRPr>
          </a:p>
          <a:p>
            <a:pPr marL="0" indent="0">
              <a:buNone/>
            </a:pPr>
            <a:endParaRPr lang="nl-NL" dirty="0">
              <a:cs typeface="Calibri"/>
            </a:endParaRPr>
          </a:p>
          <a:p>
            <a:pPr marL="0" indent="0">
              <a:buNone/>
            </a:pPr>
            <a:endParaRPr lang="nl-NL" dirty="0">
              <a:cs typeface="Calibri"/>
            </a:endParaRPr>
          </a:p>
          <a:p>
            <a:pPr marL="0" indent="0">
              <a:buNone/>
            </a:pPr>
            <a:endParaRPr lang="nl-NL" dirty="0">
              <a:cs typeface="Calibri"/>
            </a:endParaRPr>
          </a:p>
          <a:p>
            <a:endParaRPr lang="nl-NL" dirty="0">
              <a:cs typeface="Calibri"/>
            </a:endParaRPr>
          </a:p>
        </p:txBody>
      </p:sp>
      <p:pic>
        <p:nvPicPr>
          <p:cNvPr id="5" name="Afbeelding 4">
            <a:extLst>
              <a:ext uri="{FF2B5EF4-FFF2-40B4-BE49-F238E27FC236}">
                <a16:creationId xmlns:a16="http://schemas.microsoft.com/office/drawing/2014/main" id="{FCF16DCB-B246-0D5B-D962-2600F5D1C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4745" y="5245100"/>
            <a:ext cx="3302000" cy="1612900"/>
          </a:xfrm>
          <a:prstGeom prst="rect">
            <a:avLst/>
          </a:prstGeom>
        </p:spPr>
      </p:pic>
    </p:spTree>
    <p:extLst>
      <p:ext uri="{BB962C8B-B14F-4D97-AF65-F5344CB8AC3E}">
        <p14:creationId xmlns:p14="http://schemas.microsoft.com/office/powerpoint/2010/main" val="2984229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a:extLst>
              <a:ext uri="{FF2B5EF4-FFF2-40B4-BE49-F238E27FC236}">
                <a16:creationId xmlns:a16="http://schemas.microsoft.com/office/drawing/2014/main" id="{76B969B8-1921-6351-0F37-B2B4491CCD17}"/>
              </a:ext>
            </a:extLst>
          </p:cNvPr>
          <p:cNvSpPr>
            <a:spLocks noGrp="1"/>
          </p:cNvSpPr>
          <p:nvPr>
            <p:ph type="title"/>
          </p:nvPr>
        </p:nvSpPr>
        <p:spPr/>
        <p:txBody>
          <a:bodyPr/>
          <a:lstStyle/>
          <a:p>
            <a:br>
              <a:rPr lang="nl-NL" altLang="nl-NL" sz="2800" b="1"/>
            </a:br>
            <a:endParaRPr lang="nl-NL" altLang="nl-NL" sz="2800"/>
          </a:p>
        </p:txBody>
      </p:sp>
      <p:pic>
        <p:nvPicPr>
          <p:cNvPr id="30723" name="Tijdelijke aanduiding voor inhoud 4">
            <a:extLst>
              <a:ext uri="{FF2B5EF4-FFF2-40B4-BE49-F238E27FC236}">
                <a16:creationId xmlns:a16="http://schemas.microsoft.com/office/drawing/2014/main" id="{42A153EF-9C76-13E1-2A6D-47DFFBA08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9" y="1557338"/>
            <a:ext cx="64484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F14CC0A5-4764-8956-9029-FB44124DB612}"/>
              </a:ext>
            </a:extLst>
          </p:cNvPr>
          <p:cNvSpPr txBox="1"/>
          <p:nvPr/>
        </p:nvSpPr>
        <p:spPr>
          <a:xfrm>
            <a:off x="2640014" y="492125"/>
            <a:ext cx="7488237" cy="400050"/>
          </a:xfrm>
          <a:prstGeom prst="rect">
            <a:avLst/>
          </a:prstGeom>
          <a:noFill/>
        </p:spPr>
        <p:txBody>
          <a:bodyPr>
            <a:spAutoFit/>
          </a:bodyPr>
          <a:lstStyle/>
          <a:p>
            <a:pPr>
              <a:defRPr/>
            </a:pPr>
            <a:r>
              <a:rPr lang="nl-NL" altLang="nl-NL" sz="2000" b="1" dirty="0"/>
              <a:t>Zij die herstructureren tegenover zij die geherstructureerd worden</a:t>
            </a:r>
            <a:endParaRPr lang="nl-NL" sz="20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a:extLst>
              <a:ext uri="{FF2B5EF4-FFF2-40B4-BE49-F238E27FC236}">
                <a16:creationId xmlns:a16="http://schemas.microsoft.com/office/drawing/2014/main" id="{4E1C2BB4-D648-1381-18AE-9874FB023559}"/>
              </a:ext>
            </a:extLst>
          </p:cNvPr>
          <p:cNvSpPr>
            <a:spLocks noGrp="1"/>
          </p:cNvSpPr>
          <p:nvPr>
            <p:ph type="title"/>
          </p:nvPr>
        </p:nvSpPr>
        <p:spPr>
          <a:xfrm>
            <a:off x="1981200" y="549275"/>
            <a:ext cx="8229600" cy="1143000"/>
          </a:xfrm>
        </p:spPr>
        <p:txBody>
          <a:bodyPr>
            <a:normAutofit fontScale="90000"/>
          </a:bodyPr>
          <a:lstStyle/>
          <a:p>
            <a:pPr eaLnBrk="1" hangingPunct="1"/>
            <a:r>
              <a:rPr lang="nl-NL" altLang="nl-NL"/>
              <a:t>2</a:t>
            </a:r>
            <a:r>
              <a:rPr lang="nl-NL" altLang="nl-NL" baseline="30000"/>
              <a:t>e</a:t>
            </a:r>
            <a:r>
              <a:rPr lang="nl-NL" altLang="nl-NL"/>
              <a:t> generatie: afnemend vertrouwen in overheid en meer ervaren discriminatie</a:t>
            </a:r>
          </a:p>
        </p:txBody>
      </p:sp>
      <p:pic>
        <p:nvPicPr>
          <p:cNvPr id="31747" name="Afbeelding 1">
            <a:extLst>
              <a:ext uri="{FF2B5EF4-FFF2-40B4-BE49-F238E27FC236}">
                <a16:creationId xmlns:a16="http://schemas.microsoft.com/office/drawing/2014/main" id="{22A360F8-7287-3E51-BF31-91FA25BBA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4" y="3644901"/>
            <a:ext cx="39274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Afbeelding 1">
            <a:extLst>
              <a:ext uri="{FF2B5EF4-FFF2-40B4-BE49-F238E27FC236}">
                <a16:creationId xmlns:a16="http://schemas.microsoft.com/office/drawing/2014/main" id="{2D78F4EF-D50E-8383-ECBD-7F1DFF33D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889251"/>
            <a:ext cx="4230688"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fbeelding">
            <a:extLst>
              <a:ext uri="{FF2B5EF4-FFF2-40B4-BE49-F238E27FC236}">
                <a16:creationId xmlns:a16="http://schemas.microsoft.com/office/drawing/2014/main" id="{451CBFC8-DE4A-AD38-B6FD-6294B10417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9775" y="981075"/>
            <a:ext cx="817245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B73060E-D8D7-EF98-2B4D-5B48DE9C96C2}"/>
              </a:ext>
            </a:extLst>
          </p:cNvPr>
          <p:cNvSpPr txBox="1"/>
          <p:nvPr/>
        </p:nvSpPr>
        <p:spPr>
          <a:xfrm>
            <a:off x="2135188" y="2349500"/>
            <a:ext cx="8064500" cy="4000500"/>
          </a:xfrm>
          <a:prstGeom prst="rect">
            <a:avLst/>
          </a:prstGeom>
          <a:noFill/>
        </p:spPr>
        <p:txBody>
          <a:bodyPr>
            <a:spAutoFit/>
          </a:bodyPr>
          <a:lstStyle/>
          <a:p>
            <a:pPr defTabSz="685800">
              <a:defRPr/>
            </a:pPr>
            <a:r>
              <a:rPr lang="en-GB" sz="2800" b="1" dirty="0" err="1">
                <a:solidFill>
                  <a:prstClr val="black"/>
                </a:solidFill>
              </a:rPr>
              <a:t>Zaanstad</a:t>
            </a:r>
            <a:r>
              <a:rPr lang="en-GB" sz="2800" b="1" dirty="0">
                <a:solidFill>
                  <a:prstClr val="black"/>
                </a:solidFill>
              </a:rPr>
              <a:t> in </a:t>
            </a:r>
            <a:r>
              <a:rPr lang="en-GB" sz="2800" b="1" dirty="0" err="1">
                <a:solidFill>
                  <a:prstClr val="black"/>
                </a:solidFill>
              </a:rPr>
              <a:t>Gesprek</a:t>
            </a:r>
            <a:endParaRPr lang="en-GB" sz="2800" b="1" dirty="0">
              <a:solidFill>
                <a:prstClr val="black"/>
              </a:solidFill>
            </a:endParaRPr>
          </a:p>
          <a:p>
            <a:pPr defTabSz="685800">
              <a:defRPr/>
            </a:pPr>
            <a:endParaRPr lang="en-GB" sz="2800" b="1" dirty="0">
              <a:solidFill>
                <a:prstClr val="black"/>
              </a:solidFill>
            </a:endParaRPr>
          </a:p>
          <a:p>
            <a:pPr>
              <a:defRPr/>
            </a:pPr>
            <a:r>
              <a:rPr lang="nl-NL" altLang="nl-NL" dirty="0"/>
              <a:t>1. Herkennen jullie het beeld van ‘Afgehaakt Nederland’ in Zaanstad?</a:t>
            </a:r>
          </a:p>
          <a:p>
            <a:pPr defTabSz="685800">
              <a:defRPr/>
            </a:pPr>
            <a:endParaRPr lang="en-GB" dirty="0">
              <a:solidFill>
                <a:prstClr val="black"/>
              </a:solidFill>
            </a:endParaRPr>
          </a:p>
          <a:p>
            <a:pPr>
              <a:defRPr/>
            </a:pPr>
            <a:r>
              <a:rPr lang="en-GB" dirty="0"/>
              <a:t>2. Hoe </a:t>
            </a:r>
            <a:r>
              <a:rPr lang="en-GB" dirty="0" err="1"/>
              <a:t>houden</a:t>
            </a:r>
            <a:r>
              <a:rPr lang="en-GB" dirty="0"/>
              <a:t> we </a:t>
            </a:r>
            <a:r>
              <a:rPr lang="en-GB" dirty="0" err="1"/>
              <a:t>Zaanstad</a:t>
            </a:r>
            <a:r>
              <a:rPr lang="en-GB" dirty="0"/>
              <a:t> </a:t>
            </a:r>
            <a:r>
              <a:rPr lang="en-GB" dirty="0" err="1"/>
              <a:t>bij</a:t>
            </a:r>
            <a:r>
              <a:rPr lang="en-GB" dirty="0"/>
              <a:t> </a:t>
            </a:r>
            <a:r>
              <a:rPr lang="en-GB" dirty="0" err="1"/>
              <a:t>elkaar</a:t>
            </a:r>
            <a:r>
              <a:rPr lang="en-GB" dirty="0"/>
              <a:t>? De </a:t>
            </a:r>
            <a:r>
              <a:rPr lang="en-GB" dirty="0" err="1"/>
              <a:t>dorpen</a:t>
            </a:r>
            <a:r>
              <a:rPr lang="en-GB" dirty="0"/>
              <a:t>, </a:t>
            </a:r>
            <a:r>
              <a:rPr lang="en-GB" dirty="0" err="1"/>
              <a:t>kernen</a:t>
            </a:r>
            <a:r>
              <a:rPr lang="en-GB" dirty="0"/>
              <a:t> en de </a:t>
            </a:r>
            <a:r>
              <a:rPr lang="en-GB" dirty="0" err="1"/>
              <a:t>wijken</a:t>
            </a:r>
            <a:r>
              <a:rPr lang="en-GB" dirty="0"/>
              <a:t>; de </a:t>
            </a:r>
            <a:r>
              <a:rPr lang="en-GB" dirty="0" err="1"/>
              <a:t>inwoners</a:t>
            </a:r>
            <a:r>
              <a:rPr lang="en-GB" dirty="0"/>
              <a:t> </a:t>
            </a:r>
            <a:r>
              <a:rPr lang="en-GB" dirty="0" err="1"/>
              <a:t>onderling</a:t>
            </a:r>
            <a:r>
              <a:rPr lang="en-GB" dirty="0"/>
              <a:t>. Wat </a:t>
            </a:r>
            <a:r>
              <a:rPr lang="en-GB" dirty="0" err="1"/>
              <a:t>zijn</a:t>
            </a:r>
            <a:r>
              <a:rPr lang="en-GB" dirty="0"/>
              <a:t> de </a:t>
            </a:r>
            <a:r>
              <a:rPr lang="en-GB" dirty="0" err="1"/>
              <a:t>risico’s</a:t>
            </a:r>
            <a:r>
              <a:rPr lang="en-GB" dirty="0"/>
              <a:t>, </a:t>
            </a:r>
            <a:r>
              <a:rPr lang="en-GB" dirty="0" err="1"/>
              <a:t>bedreigingen</a:t>
            </a:r>
            <a:r>
              <a:rPr lang="en-GB" dirty="0"/>
              <a:t> en </a:t>
            </a:r>
            <a:r>
              <a:rPr lang="en-GB" dirty="0" err="1"/>
              <a:t>kansen</a:t>
            </a:r>
            <a:r>
              <a:rPr lang="en-GB" dirty="0"/>
              <a:t>?</a:t>
            </a:r>
          </a:p>
          <a:p>
            <a:pPr>
              <a:defRPr/>
            </a:pPr>
            <a:endParaRPr lang="en-GB" dirty="0"/>
          </a:p>
          <a:p>
            <a:pPr>
              <a:defRPr/>
            </a:pPr>
            <a:r>
              <a:rPr lang="en-GB" dirty="0"/>
              <a:t>3. </a:t>
            </a:r>
            <a:r>
              <a:rPr lang="nl-NL" altLang="nl-NL" dirty="0"/>
              <a:t>Hoe minder zelfredzame burgers beter te beschermen en begeleiden bij ontwrichtende transities? </a:t>
            </a:r>
            <a:endParaRPr lang="en-GB" dirty="0"/>
          </a:p>
          <a:p>
            <a:pPr>
              <a:defRPr/>
            </a:pPr>
            <a:endParaRPr lang="en-GB" dirty="0"/>
          </a:p>
          <a:p>
            <a:pPr>
              <a:defRPr/>
            </a:pPr>
            <a:r>
              <a:rPr lang="en-GB" dirty="0"/>
              <a:t>4. </a:t>
            </a:r>
            <a:r>
              <a:rPr lang="en-GB" dirty="0" err="1"/>
              <a:t>Durf</a:t>
            </a:r>
            <a:r>
              <a:rPr lang="en-GB" dirty="0"/>
              <a:t> </a:t>
            </a:r>
            <a:r>
              <a:rPr lang="en-GB" dirty="0" err="1"/>
              <a:t>eens</a:t>
            </a:r>
            <a:r>
              <a:rPr lang="en-GB" dirty="0"/>
              <a:t> </a:t>
            </a:r>
            <a:r>
              <a:rPr lang="en-GB" dirty="0" err="1"/>
              <a:t>radicaal</a:t>
            </a:r>
            <a:r>
              <a:rPr lang="en-GB" dirty="0"/>
              <a:t> </a:t>
            </a:r>
            <a:r>
              <a:rPr lang="en-GB" dirty="0" err="1"/>
              <a:t>vanuit</a:t>
            </a:r>
            <a:r>
              <a:rPr lang="en-GB" dirty="0"/>
              <a:t> het </a:t>
            </a:r>
            <a:r>
              <a:rPr lang="en-GB" dirty="0" err="1"/>
              <a:t>perspectief</a:t>
            </a:r>
            <a:r>
              <a:rPr lang="en-GB" dirty="0"/>
              <a:t> van de burger van </a:t>
            </a:r>
            <a:r>
              <a:rPr lang="en-GB" dirty="0" err="1"/>
              <a:t>Zaanstad</a:t>
            </a:r>
            <a:r>
              <a:rPr lang="en-GB" dirty="0"/>
              <a:t>  </a:t>
            </a:r>
            <a:r>
              <a:rPr lang="en-GB" dirty="0" err="1"/>
              <a:t>naar</a:t>
            </a:r>
            <a:r>
              <a:rPr lang="en-GB" dirty="0"/>
              <a:t> </a:t>
            </a:r>
            <a:r>
              <a:rPr lang="en-GB" dirty="0" err="1"/>
              <a:t>gemeentebestuur</a:t>
            </a:r>
            <a:r>
              <a:rPr lang="en-GB" dirty="0"/>
              <a:t> en </a:t>
            </a:r>
            <a:r>
              <a:rPr lang="en-GB" dirty="0" err="1"/>
              <a:t>ambtelijke</a:t>
            </a:r>
            <a:r>
              <a:rPr lang="en-GB" dirty="0"/>
              <a:t> </a:t>
            </a:r>
            <a:r>
              <a:rPr lang="en-GB" dirty="0" err="1"/>
              <a:t>organisatie</a:t>
            </a:r>
            <a:r>
              <a:rPr lang="en-GB" dirty="0"/>
              <a:t> </a:t>
            </a:r>
            <a:r>
              <a:rPr lang="en-GB" dirty="0" err="1"/>
              <a:t>te</a:t>
            </a:r>
            <a:r>
              <a:rPr lang="en-GB" dirty="0"/>
              <a:t> </a:t>
            </a:r>
            <a:r>
              <a:rPr lang="en-GB" dirty="0" err="1"/>
              <a:t>kijken</a:t>
            </a:r>
            <a:r>
              <a:rPr lang="en-GB" dirty="0"/>
              <a:t>? Hoe </a:t>
            </a:r>
            <a:r>
              <a:rPr lang="en-GB" dirty="0" err="1"/>
              <a:t>zichtbaar</a:t>
            </a:r>
            <a:r>
              <a:rPr lang="en-GB" dirty="0"/>
              <a:t> en </a:t>
            </a:r>
            <a:r>
              <a:rPr lang="en-GB" dirty="0" err="1"/>
              <a:t>dienstbaar</a:t>
            </a:r>
            <a:r>
              <a:rPr lang="en-GB" dirty="0"/>
              <a:t> is men </a:t>
            </a:r>
            <a:r>
              <a:rPr lang="en-GB" dirty="0" err="1"/>
              <a:t>echt</a:t>
            </a:r>
            <a:r>
              <a:rPr lang="en-GB" dirty="0"/>
              <a:t>? </a:t>
            </a:r>
          </a:p>
        </p:txBody>
      </p:sp>
      <p:pic>
        <p:nvPicPr>
          <p:cNvPr id="33795" name="Afbeelding 7">
            <a:extLst>
              <a:ext uri="{FF2B5EF4-FFF2-40B4-BE49-F238E27FC236}">
                <a16:creationId xmlns:a16="http://schemas.microsoft.com/office/drawing/2014/main" id="{4C49D2C6-CF24-EC46-BB2D-209230D58D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1763" y="176214"/>
            <a:ext cx="25828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Afbeelding 17">
            <a:extLst>
              <a:ext uri="{FF2B5EF4-FFF2-40B4-BE49-F238E27FC236}">
                <a16:creationId xmlns:a16="http://schemas.microsoft.com/office/drawing/2014/main" id="{369D61D3-EA1C-DE09-3CD2-E8A8DD8451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2203" b="2280"/>
          <a:stretch>
            <a:fillRect/>
          </a:stretch>
        </p:blipFill>
        <p:spPr bwMode="auto">
          <a:xfrm>
            <a:off x="1733551" y="176213"/>
            <a:ext cx="2100263"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Afbeelding 2">
            <a:extLst>
              <a:ext uri="{FF2B5EF4-FFF2-40B4-BE49-F238E27FC236}">
                <a16:creationId xmlns:a16="http://schemas.microsoft.com/office/drawing/2014/main" id="{34FEBA2F-0D2D-4391-2579-0FAA1896A1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21918"/>
          <a:stretch>
            <a:fillRect/>
          </a:stretch>
        </p:blipFill>
        <p:spPr bwMode="auto">
          <a:xfrm>
            <a:off x="4079875" y="176214"/>
            <a:ext cx="33210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3A3CD-E922-6550-F740-1A5842910D53}"/>
              </a:ext>
            </a:extLst>
          </p:cNvPr>
          <p:cNvSpPr>
            <a:spLocks noGrp="1"/>
          </p:cNvSpPr>
          <p:nvPr>
            <p:ph type="title"/>
          </p:nvPr>
        </p:nvSpPr>
        <p:spPr>
          <a:xfrm>
            <a:off x="838200" y="365125"/>
            <a:ext cx="10515600" cy="4689475"/>
          </a:xfrm>
        </p:spPr>
        <p:txBody>
          <a:bodyPr>
            <a:normAutofit fontScale="90000"/>
          </a:bodyPr>
          <a:lstStyle/>
          <a:p>
            <a:br>
              <a:rPr lang="nl-NL" b="1"/>
            </a:br>
            <a:r>
              <a:rPr lang="nl-NL" b="1"/>
              <a:t>		</a:t>
            </a:r>
            <a:r>
              <a:rPr lang="nl-NL" sz="4900" b="1"/>
              <a:t>Korte reacties op de inleiding</a:t>
            </a:r>
            <a:br>
              <a:rPr lang="nl-NL" b="1"/>
            </a:br>
            <a:br>
              <a:rPr lang="nl-NL" b="1"/>
            </a:br>
            <a:br>
              <a:rPr lang="nl-NL" b="1"/>
            </a:br>
            <a:br>
              <a:rPr lang="nl-NL" b="1"/>
            </a:br>
            <a:br>
              <a:rPr lang="nl-NL" b="1"/>
            </a:br>
            <a:br>
              <a:rPr lang="nl-NL" b="1"/>
            </a:br>
            <a:r>
              <a:rPr lang="nl-NL" b="1"/>
              <a:t> </a:t>
            </a:r>
          </a:p>
        </p:txBody>
      </p:sp>
    </p:spTree>
    <p:extLst>
      <p:ext uri="{BB962C8B-B14F-4D97-AF65-F5344CB8AC3E}">
        <p14:creationId xmlns:p14="http://schemas.microsoft.com/office/powerpoint/2010/main" val="2162004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3A3CD-E922-6550-F740-1A5842910D53}"/>
              </a:ext>
            </a:extLst>
          </p:cNvPr>
          <p:cNvSpPr>
            <a:spLocks noGrp="1"/>
          </p:cNvSpPr>
          <p:nvPr>
            <p:ph type="title"/>
          </p:nvPr>
        </p:nvSpPr>
        <p:spPr>
          <a:xfrm>
            <a:off x="838200" y="365125"/>
            <a:ext cx="10515600" cy="4689475"/>
          </a:xfrm>
        </p:spPr>
        <p:txBody>
          <a:bodyPr>
            <a:normAutofit fontScale="90000"/>
          </a:bodyPr>
          <a:lstStyle/>
          <a:p>
            <a:pPr marL="342900" lvl="0" indent="-342900">
              <a:buFont typeface="+mj-lt"/>
              <a:buAutoNum type="arabicPeriod" startAt="3"/>
            </a:pPr>
            <a:br>
              <a:rPr lang="nl-NL" b="1"/>
            </a:br>
            <a:r>
              <a:rPr lang="nl-NL" b="1"/>
              <a:t>				</a:t>
            </a:r>
            <a:br>
              <a:rPr lang="nl-NL" b="1"/>
            </a:br>
            <a:br>
              <a:rPr lang="nl-NL" b="1"/>
            </a:br>
            <a:br>
              <a:rPr lang="nl-NL" b="1"/>
            </a:br>
            <a:br>
              <a:rPr lang="nl-NL" b="1"/>
            </a:br>
            <a:r>
              <a:rPr lang="nl-NL" b="1"/>
              <a:t>				</a:t>
            </a:r>
            <a:br>
              <a:rPr lang="nl-NL" b="1"/>
            </a:br>
            <a:br>
              <a:rPr lang="nl-NL" b="1"/>
            </a:br>
            <a:br>
              <a:rPr lang="nl-NL" b="1"/>
            </a:br>
            <a:br>
              <a:rPr lang="nl-NL" b="1"/>
            </a:br>
            <a:br>
              <a:rPr lang="nl-NL" b="1"/>
            </a:br>
            <a:br>
              <a:rPr lang="nl-NL" b="1"/>
            </a:br>
            <a:br>
              <a:rPr lang="nl-NL" b="1"/>
            </a:br>
            <a:r>
              <a:rPr lang="nl-NL" b="1"/>
              <a:t>				</a:t>
            </a:r>
            <a:r>
              <a:rPr lang="nl-NL" sz="5300" b="1"/>
              <a:t>Panelgesprek</a:t>
            </a:r>
            <a:br>
              <a:rPr lang="nl-NL" b="1"/>
            </a:br>
            <a:br>
              <a:rPr lang="nl-NL" b="1"/>
            </a:br>
            <a:r>
              <a:rPr lang="nl-NL" i="1">
                <a:latin typeface="+mn-lt"/>
              </a:rPr>
              <a:t>W</a:t>
            </a:r>
            <a:r>
              <a:rPr lang="nl-NL" i="1">
                <a:effectLst/>
                <a:latin typeface="+mn-lt"/>
                <a:ea typeface="Times New Roman" panose="02020603050405020304" pitchFamily="18" charset="0"/>
              </a:rPr>
              <a:t>at betekenen de inzichten in ‘de Atlas’ voor de</a:t>
            </a:r>
            <a:br>
              <a:rPr lang="nl-NL" i="1">
                <a:effectLst/>
                <a:latin typeface="+mn-lt"/>
                <a:ea typeface="Times New Roman" panose="02020603050405020304" pitchFamily="18" charset="0"/>
              </a:rPr>
            </a:br>
            <a:r>
              <a:rPr lang="nl-NL" i="1">
                <a:effectLst/>
                <a:latin typeface="+mn-lt"/>
                <a:ea typeface="Times New Roman" panose="02020603050405020304" pitchFamily="18" charset="0"/>
              </a:rPr>
              <a:t>                         Zaanse samenleving? </a:t>
            </a:r>
            <a:br>
              <a:rPr lang="nl-NL" sz="4900" u="sng">
                <a:effectLst/>
                <a:latin typeface="+mn-lt"/>
                <a:ea typeface="Times New Roman" panose="02020603050405020304" pitchFamily="18" charset="0"/>
              </a:rPr>
            </a:br>
            <a:r>
              <a:rPr lang="nl-NL" sz="4900">
                <a:effectLst/>
                <a:latin typeface="+mn-lt"/>
                <a:ea typeface="Times New Roman" panose="02020603050405020304" pitchFamily="18" charset="0"/>
              </a:rPr>
              <a:t> </a:t>
            </a:r>
            <a:br>
              <a:rPr lang="nl-NL" sz="4900">
                <a:effectLst/>
                <a:latin typeface="+mn-lt"/>
                <a:ea typeface="Times New Roman" panose="02020603050405020304" pitchFamily="18" charset="0"/>
              </a:rPr>
            </a:br>
            <a:br>
              <a:rPr lang="nl-NL" sz="4900" b="1">
                <a:latin typeface="+mn-lt"/>
              </a:rPr>
            </a:br>
            <a:br>
              <a:rPr lang="nl-NL" b="1"/>
            </a:br>
            <a:br>
              <a:rPr lang="nl-NL" b="1"/>
            </a:br>
            <a:br>
              <a:rPr lang="nl-NL" b="1"/>
            </a:br>
            <a:br>
              <a:rPr lang="nl-NL" b="1"/>
            </a:br>
            <a:br>
              <a:rPr lang="nl-NL" b="1"/>
            </a:br>
            <a:br>
              <a:rPr lang="nl-NL" b="1"/>
            </a:br>
            <a:br>
              <a:rPr lang="nl-NL" b="1"/>
            </a:br>
            <a:br>
              <a:rPr lang="nl-NL" b="1"/>
            </a:br>
            <a:r>
              <a:rPr lang="nl-NL" b="1"/>
              <a:t> </a:t>
            </a:r>
          </a:p>
        </p:txBody>
      </p:sp>
    </p:spTree>
    <p:extLst>
      <p:ext uri="{BB962C8B-B14F-4D97-AF65-F5344CB8AC3E}">
        <p14:creationId xmlns:p14="http://schemas.microsoft.com/office/powerpoint/2010/main" val="3566029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56704-7BC2-D297-F61F-10DBDEEB77ED}"/>
              </a:ext>
            </a:extLst>
          </p:cNvPr>
          <p:cNvSpPr>
            <a:spLocks noGrp="1"/>
          </p:cNvSpPr>
          <p:nvPr>
            <p:ph type="title"/>
          </p:nvPr>
        </p:nvSpPr>
        <p:spPr>
          <a:xfrm>
            <a:off x="838200" y="508000"/>
            <a:ext cx="10515600" cy="1231900"/>
          </a:xfrm>
        </p:spPr>
        <p:txBody>
          <a:bodyPr>
            <a:normAutofit fontScale="90000"/>
          </a:bodyPr>
          <a:lstStyle/>
          <a:p>
            <a:pPr algn="ctr"/>
            <a:br>
              <a:rPr lang="de-DE" b="1">
                <a:ea typeface="+mj-lt"/>
                <a:cs typeface="+mj-lt"/>
              </a:rPr>
            </a:br>
            <a:br>
              <a:rPr lang="de-DE" b="1">
                <a:ea typeface="+mj-lt"/>
                <a:cs typeface="+mj-lt"/>
              </a:rPr>
            </a:br>
            <a:r>
              <a:rPr lang="de-DE" b="1">
                <a:ea typeface="+mj-lt"/>
                <a:cs typeface="+mj-lt"/>
              </a:rPr>
              <a:t>Intermezzo </a:t>
            </a:r>
            <a:br>
              <a:rPr lang="de-DE" b="1">
                <a:ea typeface="+mj-lt"/>
                <a:cs typeface="+mj-lt"/>
              </a:rPr>
            </a:br>
            <a:endParaRPr lang="nl-NL" b="1" dirty="0">
              <a:cs typeface="Calibri Light"/>
            </a:endParaRPr>
          </a:p>
        </p:txBody>
      </p:sp>
      <p:sp>
        <p:nvSpPr>
          <p:cNvPr id="3" name="Tijdelijke aanduiding voor inhoud 2">
            <a:extLst>
              <a:ext uri="{FF2B5EF4-FFF2-40B4-BE49-F238E27FC236}">
                <a16:creationId xmlns:a16="http://schemas.microsoft.com/office/drawing/2014/main" id="{CA69584E-4E89-491B-8EFE-C24C50031431}"/>
              </a:ext>
            </a:extLst>
          </p:cNvPr>
          <p:cNvSpPr>
            <a:spLocks noGrp="1"/>
          </p:cNvSpPr>
          <p:nvPr>
            <p:ph idx="1"/>
          </p:nvPr>
        </p:nvSpPr>
        <p:spPr>
          <a:xfrm>
            <a:off x="838200" y="2146300"/>
            <a:ext cx="10515600" cy="4030663"/>
          </a:xfrm>
        </p:spPr>
        <p:txBody>
          <a:bodyPr vert="horz" lIns="91440" tIns="45720" rIns="91440" bIns="45720" rtlCol="0" anchor="t">
            <a:normAutofit/>
          </a:bodyPr>
          <a:lstStyle/>
          <a:p>
            <a:pPr marL="0" indent="0">
              <a:buNone/>
            </a:pPr>
            <a:r>
              <a:rPr lang="nl-NL" dirty="0">
                <a:cs typeface="Calibri"/>
              </a:rPr>
              <a:t>                                                    </a:t>
            </a:r>
            <a:endParaRPr lang="nl-NL" b="1" dirty="0">
              <a:cs typeface="Calibri" panose="020F0502020204030204"/>
            </a:endParaRPr>
          </a:p>
          <a:p>
            <a:pPr marL="0" indent="0">
              <a:buNone/>
            </a:pPr>
            <a:r>
              <a:rPr lang="nl-NL">
                <a:cs typeface="Calibri" panose="020F0502020204030204"/>
              </a:rPr>
              <a:t>                                                  		</a:t>
            </a:r>
          </a:p>
          <a:p>
            <a:pPr marL="0" indent="0" algn="ctr">
              <a:buNone/>
            </a:pPr>
            <a:r>
              <a:rPr lang="nl-NL" sz="4400" b="1">
                <a:cs typeface="Calibri"/>
              </a:rPr>
              <a:t> Mario Overman </a:t>
            </a:r>
            <a:endParaRPr lang="nl-NL" sz="4400" b="1" dirty="0">
              <a:cs typeface="Calibri"/>
            </a:endParaRPr>
          </a:p>
          <a:p>
            <a:pPr marL="0" indent="0">
              <a:buNone/>
            </a:pPr>
            <a:endParaRPr lang="nl-NL" sz="4400" b="1" dirty="0">
              <a:cs typeface="Calibri"/>
            </a:endParaRPr>
          </a:p>
          <a:p>
            <a:pPr marL="0" indent="0">
              <a:buNone/>
            </a:pPr>
            <a:endParaRPr lang="nl-NL" sz="4400" b="1" dirty="0">
              <a:cs typeface="Calibri"/>
            </a:endParaRPr>
          </a:p>
          <a:p>
            <a:endParaRPr lang="nl-NL" dirty="0">
              <a:cs typeface="Calibri"/>
            </a:endParaRPr>
          </a:p>
        </p:txBody>
      </p:sp>
      <p:pic>
        <p:nvPicPr>
          <p:cNvPr id="5" name="Afbeelding 4">
            <a:extLst>
              <a:ext uri="{FF2B5EF4-FFF2-40B4-BE49-F238E27FC236}">
                <a16:creationId xmlns:a16="http://schemas.microsoft.com/office/drawing/2014/main" id="{FCF16DCB-B246-0D5B-D962-2600F5D1C7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4745" y="5245100"/>
            <a:ext cx="3302000" cy="1612900"/>
          </a:xfrm>
          <a:prstGeom prst="rect">
            <a:avLst/>
          </a:prstGeom>
        </p:spPr>
      </p:pic>
    </p:spTree>
    <p:extLst>
      <p:ext uri="{BB962C8B-B14F-4D97-AF65-F5344CB8AC3E}">
        <p14:creationId xmlns:p14="http://schemas.microsoft.com/office/powerpoint/2010/main" val="3879768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3A3CD-E922-6550-F740-1A5842910D53}"/>
              </a:ext>
            </a:extLst>
          </p:cNvPr>
          <p:cNvSpPr>
            <a:spLocks noGrp="1"/>
          </p:cNvSpPr>
          <p:nvPr>
            <p:ph type="title"/>
          </p:nvPr>
        </p:nvSpPr>
        <p:spPr>
          <a:xfrm>
            <a:off x="838200" y="365125"/>
            <a:ext cx="10515600" cy="2060575"/>
          </a:xfrm>
        </p:spPr>
        <p:txBody>
          <a:bodyPr/>
          <a:lstStyle/>
          <a:p>
            <a:r>
              <a:rPr lang="nl-NL"/>
              <a:t>    		  </a:t>
            </a:r>
            <a:r>
              <a:rPr lang="nl-NL" b="1"/>
              <a:t>Debat tussen Zaal en Panel </a:t>
            </a:r>
          </a:p>
        </p:txBody>
      </p:sp>
    </p:spTree>
    <p:extLst>
      <p:ext uri="{BB962C8B-B14F-4D97-AF65-F5344CB8AC3E}">
        <p14:creationId xmlns:p14="http://schemas.microsoft.com/office/powerpoint/2010/main" val="742308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AAC83CE-29CF-10F6-BE5B-ECB8FA538234}"/>
              </a:ext>
            </a:extLst>
          </p:cNvPr>
          <p:cNvSpPr>
            <a:spLocks noGrp="1"/>
          </p:cNvSpPr>
          <p:nvPr>
            <p:ph idx="1"/>
          </p:nvPr>
        </p:nvSpPr>
        <p:spPr>
          <a:xfrm>
            <a:off x="838200" y="850900"/>
            <a:ext cx="10515600" cy="5326063"/>
          </a:xfrm>
        </p:spPr>
        <p:txBody>
          <a:bodyPr vert="horz" lIns="91440" tIns="45720" rIns="91440" bIns="45720" rtlCol="0" anchor="t">
            <a:normAutofit/>
          </a:bodyPr>
          <a:lstStyle/>
          <a:p>
            <a:pPr marL="0" indent="0">
              <a:buNone/>
            </a:pPr>
            <a:r>
              <a:rPr lang="nl-NL">
                <a:cs typeface="Calibri"/>
              </a:rPr>
              <a:t>                                                   </a:t>
            </a:r>
          </a:p>
          <a:p>
            <a:pPr marL="0" indent="0">
              <a:buNone/>
            </a:pPr>
            <a:r>
              <a:rPr lang="nl-NL" b="1">
                <a:cs typeface="Calibri"/>
              </a:rPr>
              <a:t>				</a:t>
            </a:r>
            <a:r>
              <a:rPr lang="nl-NL" sz="4400" b="1">
                <a:cs typeface="Calibri"/>
              </a:rPr>
              <a:t>Stelling 1</a:t>
            </a:r>
          </a:p>
          <a:p>
            <a:pPr marL="0" indent="0">
              <a:buNone/>
            </a:pPr>
            <a:endParaRPr lang="nl-NL" sz="4400" b="1">
              <a:cs typeface="Calibri"/>
            </a:endParaRPr>
          </a:p>
          <a:p>
            <a:pPr marL="0" indent="0">
              <a:buNone/>
            </a:pPr>
            <a:endParaRPr lang="nl-NL" sz="4400" b="1">
              <a:cs typeface="Calibri"/>
            </a:endParaRPr>
          </a:p>
          <a:p>
            <a:pPr marL="0" indent="0">
              <a:buNone/>
            </a:pPr>
            <a:endParaRPr lang="nl-NL" sz="4400" b="1">
              <a:cs typeface="Calibri"/>
            </a:endParaRPr>
          </a:p>
          <a:p>
            <a:pPr marL="0" indent="0">
              <a:buNone/>
            </a:pPr>
            <a:r>
              <a:rPr lang="nl-NL" sz="4400">
                <a:cs typeface="Calibri"/>
              </a:rPr>
              <a:t> </a:t>
            </a:r>
            <a:endParaRPr lang="nl-NL" sz="4400" dirty="0">
              <a:cs typeface="Calibri"/>
            </a:endParaRPr>
          </a:p>
          <a:p>
            <a:pPr marL="0" indent="0">
              <a:buNone/>
            </a:pPr>
            <a:endParaRPr lang="nl-NL" dirty="0">
              <a:cs typeface="Calibri"/>
            </a:endParaRPr>
          </a:p>
        </p:txBody>
      </p:sp>
      <p:pic>
        <p:nvPicPr>
          <p:cNvPr id="5" name="Afbeelding 4">
            <a:extLst>
              <a:ext uri="{FF2B5EF4-FFF2-40B4-BE49-F238E27FC236}">
                <a16:creationId xmlns:a16="http://schemas.microsoft.com/office/drawing/2014/main" id="{D3955777-CC7F-EBD7-4E15-8045F241FA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000" y="5245100"/>
            <a:ext cx="3302000" cy="1612900"/>
          </a:xfrm>
          <a:prstGeom prst="rect">
            <a:avLst/>
          </a:prstGeom>
        </p:spPr>
      </p:pic>
      <p:sp>
        <p:nvSpPr>
          <p:cNvPr id="8" name="Tekstvak 7">
            <a:extLst>
              <a:ext uri="{FF2B5EF4-FFF2-40B4-BE49-F238E27FC236}">
                <a16:creationId xmlns:a16="http://schemas.microsoft.com/office/drawing/2014/main" id="{02E6FDE3-5322-D064-C583-E488F13CBEB6}"/>
              </a:ext>
            </a:extLst>
          </p:cNvPr>
          <p:cNvSpPr txBox="1"/>
          <p:nvPr/>
        </p:nvSpPr>
        <p:spPr>
          <a:xfrm>
            <a:off x="1047750" y="2501900"/>
            <a:ext cx="10096500" cy="1569660"/>
          </a:xfrm>
          <a:prstGeom prst="rect">
            <a:avLst/>
          </a:prstGeom>
          <a:noFill/>
        </p:spPr>
        <p:txBody>
          <a:bodyPr wrap="square">
            <a:spAutoFit/>
          </a:bodyPr>
          <a:lstStyle/>
          <a:p>
            <a:r>
              <a:rPr lang="nl-NL" sz="3200" i="1">
                <a:effectLst/>
                <a:latin typeface="Calibri" panose="020F0502020204030204" pitchFamily="34" charset="0"/>
                <a:ea typeface="Calibri" panose="020F0502020204030204" pitchFamily="34" charset="0"/>
                <a:cs typeface="Calibri" panose="020F0502020204030204" pitchFamily="34" charset="0"/>
              </a:rPr>
              <a:t>Slechte dienstverlening/ uitvoering door de overheid heeft meer impact op afnemend vertrouwen dan verschillen in gezondheid, inkomen en onderwijs. </a:t>
            </a:r>
            <a:endParaRPr lang="nl-NL" sz="3200" i="1">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95743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9F99E10-23A3-D0CA-E813-080A7BD28257}"/>
              </a:ext>
            </a:extLst>
          </p:cNvPr>
          <p:cNvSpPr>
            <a:spLocks noGrp="1"/>
          </p:cNvSpPr>
          <p:nvPr>
            <p:ph idx="1"/>
          </p:nvPr>
        </p:nvSpPr>
        <p:spPr>
          <a:xfrm>
            <a:off x="838200" y="365125"/>
            <a:ext cx="10515600" cy="5811838"/>
          </a:xfrm>
        </p:spPr>
        <p:txBody>
          <a:bodyPr vert="horz" lIns="91440" tIns="45720" rIns="91440" bIns="45720" rtlCol="0" anchor="t">
            <a:normAutofit/>
          </a:bodyPr>
          <a:lstStyle/>
          <a:p>
            <a:pPr marL="0" indent="0">
              <a:buNone/>
            </a:pPr>
            <a:r>
              <a:rPr lang="nl-NL" dirty="0">
                <a:cs typeface="Calibri"/>
              </a:rPr>
              <a:t>                                              </a:t>
            </a:r>
          </a:p>
          <a:p>
            <a:pPr marL="0" indent="0">
              <a:buNone/>
            </a:pPr>
            <a:r>
              <a:rPr lang="nl-NL">
                <a:cs typeface="Calibri"/>
              </a:rPr>
              <a:t>                                                     </a:t>
            </a:r>
          </a:p>
          <a:p>
            <a:pPr marL="0" indent="0">
              <a:buNone/>
            </a:pPr>
            <a:r>
              <a:rPr lang="nl-NL">
                <a:cs typeface="Calibri"/>
              </a:rPr>
              <a:t>				</a:t>
            </a:r>
            <a:r>
              <a:rPr lang="nl-NL" sz="4400">
                <a:cs typeface="Calibri"/>
              </a:rPr>
              <a:t> </a:t>
            </a:r>
            <a:r>
              <a:rPr lang="nl-NL" sz="4400" b="1">
                <a:ea typeface="+mn-lt"/>
                <a:cs typeface="+mn-lt"/>
              </a:rPr>
              <a:t>Stelling </a:t>
            </a:r>
            <a:r>
              <a:rPr lang="nl-NL" sz="4400" b="1" dirty="0">
                <a:ea typeface="+mn-lt"/>
                <a:cs typeface="Calibri"/>
              </a:rPr>
              <a:t>2</a:t>
            </a:r>
            <a:r>
              <a:rPr lang="nl-NL" sz="4400">
                <a:cs typeface="Calibri"/>
              </a:rPr>
              <a:t>         </a:t>
            </a:r>
            <a:endParaRPr lang="nl-NL" sz="4400" dirty="0">
              <a:cs typeface="Calibri"/>
            </a:endParaRPr>
          </a:p>
          <a:p>
            <a:pPr marL="0" indent="0">
              <a:buNone/>
            </a:pPr>
            <a:r>
              <a:rPr lang="nl-NL" sz="2400" i="1">
                <a:solidFill>
                  <a:srgbClr val="000000"/>
                </a:solidFill>
                <a:effectLst/>
                <a:latin typeface="Calibri" panose="020F0502020204030204" pitchFamily="34" charset="0"/>
                <a:ea typeface="Arial" panose="020B0604020202020204" pitchFamily="34" charset="0"/>
                <a:cs typeface="Liberation Serif"/>
              </a:rPr>
              <a:t> </a:t>
            </a:r>
            <a:endParaRPr lang="nl-NL" sz="2400" i="1">
              <a:solidFill>
                <a:srgbClr val="000000"/>
              </a:solidFill>
              <a:effectLst/>
              <a:latin typeface="Liberation Serif"/>
              <a:ea typeface="Arial" panose="020B0604020202020204" pitchFamily="34" charset="0"/>
              <a:cs typeface="Liberation Serif"/>
            </a:endParaRPr>
          </a:p>
          <a:p>
            <a:pPr marL="0" indent="0">
              <a:buNone/>
            </a:pPr>
            <a:r>
              <a:rPr lang="nl-NL" sz="3200" i="1">
                <a:effectLst/>
                <a:latin typeface="Calibri" panose="020F0502020204030204" pitchFamily="34" charset="0"/>
                <a:ea typeface="Calibri" panose="020F0502020204030204" pitchFamily="34" charset="0"/>
                <a:cs typeface="Calibri" panose="020F0502020204030204" pitchFamily="34" charset="0"/>
              </a:rPr>
              <a:t>Bestuurlijke daadkracht draagt meer bij aan toename van vertrouwen dan meer participatie. </a:t>
            </a:r>
            <a:endParaRPr lang="nl-NL" sz="3200" i="1">
              <a:effectLst/>
              <a:latin typeface="Calibri" panose="020F0502020204030204" pitchFamily="34" charset="0"/>
              <a:ea typeface="Calibri" panose="020F0502020204030204" pitchFamily="34" charset="0"/>
            </a:endParaRPr>
          </a:p>
          <a:p>
            <a:pPr marL="0" indent="0">
              <a:buNone/>
            </a:pPr>
            <a:endParaRPr lang="nl-NL" dirty="0">
              <a:cs typeface="Calibri"/>
            </a:endParaRPr>
          </a:p>
        </p:txBody>
      </p:sp>
      <p:pic>
        <p:nvPicPr>
          <p:cNvPr id="5" name="Afbeelding 4">
            <a:extLst>
              <a:ext uri="{FF2B5EF4-FFF2-40B4-BE49-F238E27FC236}">
                <a16:creationId xmlns:a16="http://schemas.microsoft.com/office/drawing/2014/main" id="{6E549B3E-0C17-A9F0-5ECF-645CE01810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000" y="5237217"/>
            <a:ext cx="3302000" cy="1612900"/>
          </a:xfrm>
          <a:prstGeom prst="rect">
            <a:avLst/>
          </a:prstGeom>
        </p:spPr>
      </p:pic>
    </p:spTree>
    <p:extLst>
      <p:ext uri="{BB962C8B-B14F-4D97-AF65-F5344CB8AC3E}">
        <p14:creationId xmlns:p14="http://schemas.microsoft.com/office/powerpoint/2010/main" val="2335666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56704-7BC2-D297-F61F-10DBDEEB77ED}"/>
              </a:ext>
            </a:extLst>
          </p:cNvPr>
          <p:cNvSpPr>
            <a:spLocks noGrp="1"/>
          </p:cNvSpPr>
          <p:nvPr>
            <p:ph type="title"/>
          </p:nvPr>
        </p:nvSpPr>
        <p:spPr>
          <a:xfrm>
            <a:off x="838200" y="365125"/>
            <a:ext cx="10515600" cy="1133475"/>
          </a:xfrm>
        </p:spPr>
        <p:txBody>
          <a:bodyPr>
            <a:normAutofit fontScale="90000"/>
          </a:bodyPr>
          <a:lstStyle/>
          <a:p>
            <a:pPr algn="ctr"/>
            <a:br>
              <a:rPr lang="de-DE">
                <a:ea typeface="+mj-lt"/>
                <a:cs typeface="+mj-lt"/>
              </a:rPr>
            </a:br>
            <a:r>
              <a:rPr lang="de-DE" b="1">
                <a:ea typeface="+mj-lt"/>
                <a:cs typeface="+mj-lt"/>
              </a:rPr>
              <a:t>Onze spreker en panelleden vanavond  </a:t>
            </a:r>
            <a:endParaRPr lang="nl-NL" b="1" dirty="0">
              <a:cs typeface="Calibri Light"/>
            </a:endParaRPr>
          </a:p>
        </p:txBody>
      </p:sp>
      <p:sp>
        <p:nvSpPr>
          <p:cNvPr id="3" name="Tijdelijke aanduiding voor inhoud 2">
            <a:extLst>
              <a:ext uri="{FF2B5EF4-FFF2-40B4-BE49-F238E27FC236}">
                <a16:creationId xmlns:a16="http://schemas.microsoft.com/office/drawing/2014/main" id="{CA69584E-4E89-491B-8EFE-C24C50031431}"/>
              </a:ext>
            </a:extLst>
          </p:cNvPr>
          <p:cNvSpPr>
            <a:spLocks noGrp="1"/>
          </p:cNvSpPr>
          <p:nvPr>
            <p:ph idx="1"/>
          </p:nvPr>
        </p:nvSpPr>
        <p:spPr>
          <a:xfrm>
            <a:off x="838200" y="1825624"/>
            <a:ext cx="10515600" cy="4537075"/>
          </a:xfrm>
        </p:spPr>
        <p:txBody>
          <a:bodyPr vert="horz" lIns="91440" tIns="45720" rIns="91440" bIns="45720" rtlCol="0" anchor="t">
            <a:normAutofit/>
          </a:bodyPr>
          <a:lstStyle/>
          <a:p>
            <a:pPr marL="0" indent="0">
              <a:buNone/>
            </a:pPr>
            <a:r>
              <a:rPr lang="nl-NL" dirty="0">
                <a:cs typeface="Calibri"/>
              </a:rPr>
              <a:t>                                                    </a:t>
            </a:r>
            <a:endParaRPr lang="nl-NL" b="1" dirty="0">
              <a:cs typeface="Calibri" panose="020F0502020204030204"/>
            </a:endParaRPr>
          </a:p>
          <a:p>
            <a:pPr indent="0" fontAlgn="base">
              <a:buNone/>
            </a:pPr>
            <a:r>
              <a:rPr lang="nl-NL" sz="2400" b="1">
                <a:solidFill>
                  <a:srgbClr val="000000"/>
                </a:solidFill>
                <a:latin typeface="Calibri" panose="020F0502020204030204" pitchFamily="34" charset="0"/>
                <a:ea typeface="Times New Roman" panose="02020603050405020304" pitchFamily="18" charset="0"/>
              </a:rPr>
              <a:t>René Cuperus</a:t>
            </a:r>
          </a:p>
          <a:p>
            <a:pPr indent="0" fontAlgn="base">
              <a:buNone/>
            </a:pPr>
            <a:r>
              <a:rPr lang="nl-NL" sz="2200" i="1" kern="0">
                <a:latin typeface="Calibri" panose="020F0502020204030204" pitchFamily="34" charset="0"/>
                <a:ea typeface="Calibri" panose="020F0502020204030204" pitchFamily="34" charset="0"/>
              </a:rPr>
              <a:t>S</a:t>
            </a:r>
            <a:r>
              <a:rPr lang="nl-NL" sz="2200" i="1" kern="0">
                <a:effectLst/>
                <a:latin typeface="Calibri" panose="020F0502020204030204" pitchFamily="34" charset="0"/>
                <a:ea typeface="Calibri" panose="020F0502020204030204" pitchFamily="34" charset="0"/>
              </a:rPr>
              <a:t>trategisch adviseur bij gemeenten en departementen </a:t>
            </a:r>
            <a:r>
              <a:rPr lang="nl-NL" sz="2200" i="1" kern="0">
                <a:solidFill>
                  <a:srgbClr val="202122"/>
                </a:solidFill>
                <a:effectLst/>
                <a:latin typeface="Calibri" panose="020F0502020204030204" pitchFamily="34" charset="0"/>
                <a:ea typeface="Calibri" panose="020F0502020204030204" pitchFamily="34" charset="0"/>
              </a:rPr>
              <a:t>en ex- columnist Volkskrant.</a:t>
            </a:r>
            <a:endParaRPr lang="nl-NL" sz="2200" b="1" i="1">
              <a:solidFill>
                <a:srgbClr val="000000"/>
              </a:solidFill>
              <a:latin typeface="Calibri" panose="020F0502020204030204" pitchFamily="34" charset="0"/>
              <a:ea typeface="Times New Roman" panose="02020603050405020304" pitchFamily="18" charset="0"/>
            </a:endParaRPr>
          </a:p>
          <a:p>
            <a:pPr indent="0" fontAlgn="base">
              <a:buNone/>
            </a:pPr>
            <a:r>
              <a:rPr lang="nl-NL" sz="2200" i="1">
                <a:solidFill>
                  <a:srgbClr val="000000"/>
                </a:solidFill>
                <a:latin typeface="Calibri" panose="020F0502020204030204" pitchFamily="34" charset="0"/>
                <a:ea typeface="Times New Roman" panose="02020603050405020304" pitchFamily="18" charset="0"/>
              </a:rPr>
              <a:t> </a:t>
            </a:r>
            <a:r>
              <a:rPr lang="nl-NL" sz="2200" i="1">
                <a:solidFill>
                  <a:srgbClr val="000000"/>
                </a:solidFill>
                <a:latin typeface="Calibri" panose="020F0502020204030204" pitchFamily="34" charset="0"/>
                <a:ea typeface="Arial" panose="020B0604020202020204" pitchFamily="34" charset="0"/>
              </a:rPr>
              <a:t> </a:t>
            </a:r>
            <a:endParaRPr lang="nl-NL" sz="2200" i="1">
              <a:solidFill>
                <a:srgbClr val="000000"/>
              </a:solidFill>
              <a:effectLst/>
              <a:latin typeface="Calibri" panose="020F0502020204030204" pitchFamily="34" charset="0"/>
              <a:ea typeface="Times New Roman" panose="02020603050405020304" pitchFamily="18" charset="0"/>
            </a:endParaRPr>
          </a:p>
          <a:p>
            <a:pPr marL="457200" fontAlgn="base"/>
            <a:r>
              <a:rPr lang="nl-NL" sz="2400" b="1">
                <a:solidFill>
                  <a:srgbClr val="000000"/>
                </a:solidFill>
                <a:latin typeface="Calibri" panose="020F0502020204030204" pitchFamily="34" charset="0"/>
                <a:ea typeface="Times New Roman" panose="02020603050405020304" pitchFamily="18" charset="0"/>
              </a:rPr>
              <a:t>Peter Kee</a:t>
            </a:r>
            <a:endParaRPr lang="nl-NL" sz="2400" b="1">
              <a:solidFill>
                <a:srgbClr val="000000"/>
              </a:solidFill>
              <a:effectLst/>
              <a:latin typeface="Calibri" panose="020F0502020204030204" pitchFamily="34" charset="0"/>
              <a:ea typeface="Times New Roman" panose="02020603050405020304" pitchFamily="18" charset="0"/>
            </a:endParaRPr>
          </a:p>
          <a:p>
            <a:pPr indent="0" fontAlgn="base">
              <a:buNone/>
            </a:pPr>
            <a:r>
              <a:rPr lang="nl-NL" sz="2000" i="1">
                <a:solidFill>
                  <a:srgbClr val="000000"/>
                </a:solidFill>
                <a:ea typeface="Arial" panose="020B0604020202020204" pitchFamily="34" charset="0"/>
              </a:rPr>
              <a:t> </a:t>
            </a:r>
            <a:r>
              <a:rPr lang="nl-NL" sz="2200" i="1">
                <a:solidFill>
                  <a:srgbClr val="000000"/>
                </a:solidFill>
                <a:ea typeface="Arial" panose="020B0604020202020204" pitchFamily="34" charset="0"/>
              </a:rPr>
              <a:t>Politiek commentator o.a. BNN/Vara. </a:t>
            </a:r>
          </a:p>
          <a:p>
            <a:pPr indent="0" fontAlgn="base">
              <a:buNone/>
            </a:pPr>
            <a:endParaRPr lang="nl-NL" sz="2200" i="1">
              <a:solidFill>
                <a:srgbClr val="000000"/>
              </a:solidFill>
              <a:effectLst/>
              <a:ea typeface="Arial" panose="020B0604020202020204" pitchFamily="34" charset="0"/>
            </a:endParaRPr>
          </a:p>
          <a:p>
            <a:pPr marL="457200" fontAlgn="base"/>
            <a:r>
              <a:rPr lang="nl-NL" sz="2400" b="1">
                <a:solidFill>
                  <a:srgbClr val="000000"/>
                </a:solidFill>
                <a:latin typeface="Calibri" panose="020F0502020204030204" pitchFamily="34" charset="0"/>
                <a:ea typeface="Times New Roman" panose="02020603050405020304" pitchFamily="18" charset="0"/>
              </a:rPr>
              <a:t>Jan Kees Emmer</a:t>
            </a:r>
            <a:endParaRPr lang="nl-NL" sz="2400" b="1">
              <a:solidFill>
                <a:srgbClr val="000000"/>
              </a:solidFill>
              <a:effectLst/>
              <a:latin typeface="Calibri" panose="020F0502020204030204" pitchFamily="34" charset="0"/>
              <a:ea typeface="Times New Roman" panose="02020603050405020304" pitchFamily="18" charset="0"/>
            </a:endParaRPr>
          </a:p>
          <a:p>
            <a:pPr indent="0" fontAlgn="base">
              <a:buNone/>
            </a:pPr>
            <a:r>
              <a:rPr lang="nl-NL" sz="2200" i="1">
                <a:effectLst/>
                <a:latin typeface="Calibri" panose="020F0502020204030204" pitchFamily="34" charset="0"/>
                <a:ea typeface="Times New Roman" panose="02020603050405020304" pitchFamily="18" charset="0"/>
              </a:rPr>
              <a:t>(o.a. ex </a:t>
            </a:r>
            <a:r>
              <a:rPr lang="nl-NL" sz="2200" i="1">
                <a:solidFill>
                  <a:srgbClr val="202122"/>
                </a:solidFill>
                <a:effectLst/>
                <a:latin typeface="Calibri" panose="020F0502020204030204" pitchFamily="34" charset="0"/>
                <a:ea typeface="Times New Roman" panose="02020603050405020304" pitchFamily="18" charset="0"/>
              </a:rPr>
              <a:t>adjunct-hoofdredacteur van De Telegraaf en columnist Dagblad Zaanstreek, politiek commentator WNL?) </a:t>
            </a:r>
            <a:endParaRPr lang="nl-NL" sz="2200" i="1">
              <a:effectLst/>
              <a:latin typeface="Times New Roman" panose="02020603050405020304" pitchFamily="18" charset="0"/>
              <a:ea typeface="Times New Roman" panose="02020603050405020304" pitchFamily="18" charset="0"/>
            </a:endParaRPr>
          </a:p>
          <a:p>
            <a:pPr indent="0" fontAlgn="base">
              <a:buNone/>
            </a:pPr>
            <a:endParaRPr lang="nl-NL" sz="2400">
              <a:solidFill>
                <a:srgbClr val="000000"/>
              </a:solidFill>
              <a:effectLst/>
              <a:latin typeface="Calibri" panose="020F0502020204030204" pitchFamily="34" charset="0"/>
              <a:ea typeface="Times New Roman" panose="02020603050405020304" pitchFamily="18" charset="0"/>
            </a:endParaRPr>
          </a:p>
          <a:p>
            <a:pPr indent="0" fontAlgn="base">
              <a:buNone/>
            </a:pPr>
            <a:endParaRPr lang="nl-NL" sz="2400">
              <a:solidFill>
                <a:srgbClr val="000000"/>
              </a:solidFill>
              <a:effectLst/>
              <a:latin typeface="Times New Roman" panose="02020603050405020304" pitchFamily="18" charset="0"/>
              <a:ea typeface="Arial" panose="020B0604020202020204" pitchFamily="34" charset="0"/>
            </a:endParaRPr>
          </a:p>
          <a:p>
            <a:pPr marL="0" indent="0">
              <a:buNone/>
            </a:pPr>
            <a:endParaRPr lang="nl-NL" dirty="0">
              <a:cs typeface="Calibri"/>
            </a:endParaRPr>
          </a:p>
          <a:p>
            <a:pPr marL="0" indent="0">
              <a:buNone/>
            </a:pPr>
            <a:endParaRPr lang="nl-NL" dirty="0">
              <a:cs typeface="Calibri"/>
            </a:endParaRPr>
          </a:p>
          <a:p>
            <a:endParaRPr lang="nl-NL" dirty="0">
              <a:cs typeface="Calibri"/>
            </a:endParaRPr>
          </a:p>
        </p:txBody>
      </p:sp>
      <p:pic>
        <p:nvPicPr>
          <p:cNvPr id="5" name="Afbeelding 4">
            <a:extLst>
              <a:ext uri="{FF2B5EF4-FFF2-40B4-BE49-F238E27FC236}">
                <a16:creationId xmlns:a16="http://schemas.microsoft.com/office/drawing/2014/main" id="{FCF16DCB-B246-0D5B-D962-2600F5D1C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4745" y="5245100"/>
            <a:ext cx="3302000" cy="1612900"/>
          </a:xfrm>
          <a:prstGeom prst="rect">
            <a:avLst/>
          </a:prstGeom>
        </p:spPr>
      </p:pic>
    </p:spTree>
    <p:extLst>
      <p:ext uri="{BB962C8B-B14F-4D97-AF65-F5344CB8AC3E}">
        <p14:creationId xmlns:p14="http://schemas.microsoft.com/office/powerpoint/2010/main" val="89498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3A3CD-E922-6550-F740-1A5842910D53}"/>
              </a:ext>
            </a:extLst>
          </p:cNvPr>
          <p:cNvSpPr>
            <a:spLocks noGrp="1"/>
          </p:cNvSpPr>
          <p:nvPr>
            <p:ph type="title"/>
          </p:nvPr>
        </p:nvSpPr>
        <p:spPr>
          <a:xfrm>
            <a:off x="838200" y="377825"/>
            <a:ext cx="10515600" cy="2060575"/>
          </a:xfrm>
        </p:spPr>
        <p:txBody>
          <a:bodyPr/>
          <a:lstStyle/>
          <a:p>
            <a:r>
              <a:rPr lang="nl-NL" b="1"/>
              <a:t>		</a:t>
            </a:r>
            <a:br>
              <a:rPr lang="nl-NL" b="1"/>
            </a:br>
            <a:r>
              <a:rPr lang="nl-NL" b="1"/>
              <a:t>		Inleiding door René Cuperus</a:t>
            </a:r>
            <a:br>
              <a:rPr lang="nl-NL" b="1"/>
            </a:br>
            <a:endParaRPr lang="nl-NL" sz="2800" b="1" i="1"/>
          </a:p>
        </p:txBody>
      </p:sp>
    </p:spTree>
    <p:extLst>
      <p:ext uri="{BB962C8B-B14F-4D97-AF65-F5344CB8AC3E}">
        <p14:creationId xmlns:p14="http://schemas.microsoft.com/office/powerpoint/2010/main" val="353154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E9CC676-D0A8-7407-3E37-A15B7EC14AE3}"/>
              </a:ext>
            </a:extLst>
          </p:cNvPr>
          <p:cNvSpPr>
            <a:spLocks noGrp="1"/>
          </p:cNvSpPr>
          <p:nvPr>
            <p:ph type="ctrTitle"/>
          </p:nvPr>
        </p:nvSpPr>
        <p:spPr>
          <a:xfrm>
            <a:off x="1811337" y="242889"/>
            <a:ext cx="8569325" cy="2033587"/>
          </a:xfrm>
        </p:spPr>
        <p:txBody>
          <a:bodyPr/>
          <a:lstStyle/>
          <a:p>
            <a:pPr eaLnBrk="1" hangingPunct="1"/>
            <a:r>
              <a:rPr lang="nl-NL" altLang="nl-NL" sz="3500"/>
              <a:t>     </a:t>
            </a:r>
            <a:r>
              <a:rPr lang="nl-NL" altLang="nl-NL" sz="3500" b="1">
                <a:solidFill>
                  <a:srgbClr val="FF0000"/>
                </a:solidFill>
              </a:rPr>
              <a:t>Hoe houden we Zaanstad bij elkaar?</a:t>
            </a:r>
            <a:br>
              <a:rPr lang="nl-NL" altLang="nl-NL" sz="3500">
                <a:solidFill>
                  <a:srgbClr val="FF0000"/>
                </a:solidFill>
              </a:rPr>
            </a:br>
            <a:r>
              <a:rPr lang="nl-NL" altLang="nl-NL" sz="3300" i="1"/>
              <a:t>De kernen, de wijken en de inwoners </a:t>
            </a:r>
            <a:br>
              <a:rPr lang="nl-NL" altLang="nl-NL" sz="3500"/>
            </a:br>
            <a:endParaRPr lang="nl-NL" altLang="nl-NL" sz="3500"/>
          </a:p>
        </p:txBody>
      </p:sp>
      <p:sp>
        <p:nvSpPr>
          <p:cNvPr id="3" name="Subtitle 2">
            <a:extLst>
              <a:ext uri="{FF2B5EF4-FFF2-40B4-BE49-F238E27FC236}">
                <a16:creationId xmlns:a16="http://schemas.microsoft.com/office/drawing/2014/main" id="{F2C8FA83-59A6-F354-C70A-57D80B5D0AB0}"/>
              </a:ext>
            </a:extLst>
          </p:cNvPr>
          <p:cNvSpPr>
            <a:spLocks noGrp="1"/>
          </p:cNvSpPr>
          <p:nvPr>
            <p:ph type="subTitle" idx="1"/>
          </p:nvPr>
        </p:nvSpPr>
        <p:spPr>
          <a:xfrm>
            <a:off x="5951539" y="5084763"/>
            <a:ext cx="3768725" cy="989012"/>
          </a:xfrm>
        </p:spPr>
        <p:txBody>
          <a:bodyPr rtlCol="0">
            <a:normAutofit fontScale="77500" lnSpcReduction="20000"/>
          </a:bodyPr>
          <a:lstStyle/>
          <a:p>
            <a:pPr>
              <a:defRPr/>
            </a:pPr>
            <a:r>
              <a:rPr lang="nl-NL" sz="2500" b="1" dirty="0"/>
              <a:t>René Cuperus </a:t>
            </a:r>
          </a:p>
          <a:p>
            <a:pPr>
              <a:defRPr/>
            </a:pPr>
            <a:r>
              <a:rPr lang="nl-NL" sz="2500" dirty="0"/>
              <a:t>Presentatie Zaandam, DE VONK</a:t>
            </a:r>
          </a:p>
          <a:p>
            <a:pPr>
              <a:defRPr/>
            </a:pPr>
            <a:r>
              <a:rPr lang="nl-NL" sz="2500" dirty="0"/>
              <a:t>Café De Fabriek 19 juni 2023</a:t>
            </a:r>
          </a:p>
        </p:txBody>
      </p:sp>
      <p:pic>
        <p:nvPicPr>
          <p:cNvPr id="6148" name="Afbeelding 6">
            <a:extLst>
              <a:ext uri="{FF2B5EF4-FFF2-40B4-BE49-F238E27FC236}">
                <a16:creationId xmlns:a16="http://schemas.microsoft.com/office/drawing/2014/main" id="{DADD766C-41F4-5B09-BE93-E7893F426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2133601"/>
            <a:ext cx="2646362"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Afbeelding 3">
            <a:extLst>
              <a:ext uri="{FF2B5EF4-FFF2-40B4-BE49-F238E27FC236}">
                <a16:creationId xmlns:a16="http://schemas.microsoft.com/office/drawing/2014/main" id="{68D6A60A-F370-87A8-FD9E-21550B657A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013" y="2398714"/>
            <a:ext cx="270351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Afbeelding 7">
            <a:extLst>
              <a:ext uri="{FF2B5EF4-FFF2-40B4-BE49-F238E27FC236}">
                <a16:creationId xmlns:a16="http://schemas.microsoft.com/office/drawing/2014/main" id="{4DA5DE49-E8C1-DEDD-91E7-9EF6402C80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5901" y="2408238"/>
            <a:ext cx="24368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8B65129-EB36-ED69-BDDC-279CD8A7C308}"/>
              </a:ext>
            </a:extLst>
          </p:cNvPr>
          <p:cNvSpPr txBox="1"/>
          <p:nvPr/>
        </p:nvSpPr>
        <p:spPr>
          <a:xfrm>
            <a:off x="2208214" y="2314575"/>
            <a:ext cx="7991475" cy="4248150"/>
          </a:xfrm>
          <a:prstGeom prst="rect">
            <a:avLst/>
          </a:prstGeom>
          <a:noFill/>
        </p:spPr>
        <p:txBody>
          <a:bodyPr>
            <a:spAutoFit/>
          </a:bodyPr>
          <a:lstStyle/>
          <a:p>
            <a:pPr>
              <a:defRPr/>
            </a:pPr>
            <a:r>
              <a:rPr lang="en-GB" b="1" dirty="0"/>
              <a:t>AANLEIDING</a:t>
            </a:r>
            <a:r>
              <a:rPr lang="en-GB" dirty="0"/>
              <a:t> </a:t>
            </a:r>
          </a:p>
          <a:p>
            <a:pPr>
              <a:defRPr/>
            </a:pPr>
            <a:endParaRPr lang="en-GB" dirty="0"/>
          </a:p>
          <a:p>
            <a:pPr>
              <a:defRPr/>
            </a:pPr>
            <a:r>
              <a:rPr lang="en-GB" b="1" dirty="0" err="1"/>
              <a:t>Extreem</a:t>
            </a:r>
            <a:r>
              <a:rPr lang="en-GB" b="1" dirty="0"/>
              <a:t> </a:t>
            </a:r>
            <a:r>
              <a:rPr lang="en-GB" b="1" dirty="0" err="1"/>
              <a:t>lage</a:t>
            </a:r>
            <a:r>
              <a:rPr lang="en-GB" b="1" dirty="0"/>
              <a:t> </a:t>
            </a:r>
            <a:r>
              <a:rPr lang="en-GB" b="1" dirty="0" err="1"/>
              <a:t>verkiezingsopkomst</a:t>
            </a:r>
            <a:r>
              <a:rPr lang="en-GB" b="1" dirty="0"/>
              <a:t> </a:t>
            </a:r>
            <a:r>
              <a:rPr lang="en-GB" b="1" dirty="0" err="1"/>
              <a:t>Zaanstad</a:t>
            </a:r>
            <a:r>
              <a:rPr lang="en-GB" dirty="0"/>
              <a:t>, 44,8% </a:t>
            </a:r>
            <a:r>
              <a:rPr lang="en-GB" dirty="0" err="1"/>
              <a:t>bij</a:t>
            </a:r>
            <a:r>
              <a:rPr lang="en-GB" dirty="0"/>
              <a:t> </a:t>
            </a:r>
            <a:r>
              <a:rPr lang="en-GB" dirty="0" err="1"/>
              <a:t>gemeenteraad</a:t>
            </a:r>
            <a:r>
              <a:rPr lang="en-GB" dirty="0"/>
              <a:t>. </a:t>
            </a:r>
          </a:p>
          <a:p>
            <a:pPr marL="285750" indent="-285750">
              <a:buFontTx/>
              <a:buChar char="-"/>
              <a:defRPr/>
            </a:pPr>
            <a:r>
              <a:rPr lang="en-GB" dirty="0"/>
              <a:t>Erg of </a:t>
            </a:r>
            <a:r>
              <a:rPr lang="en-GB" dirty="0" err="1"/>
              <a:t>niet</a:t>
            </a:r>
            <a:r>
              <a:rPr lang="en-GB" dirty="0"/>
              <a:t> erg? </a:t>
            </a:r>
          </a:p>
          <a:p>
            <a:pPr marL="285750" indent="-285750">
              <a:buFontTx/>
              <a:buChar char="-"/>
              <a:defRPr/>
            </a:pPr>
            <a:endParaRPr lang="en-GB" dirty="0"/>
          </a:p>
          <a:p>
            <a:pPr>
              <a:defRPr/>
            </a:pPr>
            <a:r>
              <a:rPr lang="en-GB" b="1" dirty="0" err="1"/>
              <a:t>Nationaal</a:t>
            </a:r>
            <a:r>
              <a:rPr lang="en-GB" b="1" dirty="0"/>
              <a:t> </a:t>
            </a:r>
            <a:r>
              <a:rPr lang="en-GB" b="1" dirty="0" err="1"/>
              <a:t>Programma</a:t>
            </a:r>
            <a:r>
              <a:rPr lang="en-GB" b="1" dirty="0"/>
              <a:t> </a:t>
            </a:r>
            <a:r>
              <a:rPr lang="en-GB" b="1" dirty="0" err="1"/>
              <a:t>Leefbaarheid</a:t>
            </a:r>
            <a:r>
              <a:rPr lang="en-GB" b="1" dirty="0"/>
              <a:t> en </a:t>
            </a:r>
            <a:r>
              <a:rPr lang="en-GB" b="1" dirty="0" err="1"/>
              <a:t>Veiligheid</a:t>
            </a:r>
            <a:r>
              <a:rPr lang="en-GB" b="1" dirty="0"/>
              <a:t> Zaandam-Oost</a:t>
            </a:r>
            <a:r>
              <a:rPr lang="en-GB" dirty="0"/>
              <a:t>: </a:t>
            </a:r>
          </a:p>
          <a:p>
            <a:pPr>
              <a:defRPr/>
            </a:pPr>
            <a:r>
              <a:rPr lang="en-GB" dirty="0" err="1"/>
              <a:t>Offensief</a:t>
            </a:r>
            <a:r>
              <a:rPr lang="en-GB" dirty="0"/>
              <a:t> </a:t>
            </a:r>
            <a:r>
              <a:rPr lang="en-GB" dirty="0" err="1"/>
              <a:t>tegen</a:t>
            </a:r>
            <a:r>
              <a:rPr lang="en-GB" dirty="0"/>
              <a:t> </a:t>
            </a:r>
            <a:r>
              <a:rPr lang="en-GB" dirty="0" err="1"/>
              <a:t>opeenstapeling</a:t>
            </a:r>
            <a:r>
              <a:rPr lang="en-GB" dirty="0"/>
              <a:t> </a:t>
            </a:r>
            <a:r>
              <a:rPr lang="en-GB" dirty="0" err="1"/>
              <a:t>problemen</a:t>
            </a:r>
            <a:r>
              <a:rPr lang="en-GB" dirty="0"/>
              <a:t> in </a:t>
            </a:r>
            <a:r>
              <a:rPr lang="en-GB" dirty="0" err="1"/>
              <a:t>kwetsbare</a:t>
            </a:r>
            <a:r>
              <a:rPr lang="en-GB" dirty="0"/>
              <a:t> </a:t>
            </a:r>
            <a:r>
              <a:rPr lang="en-GB" dirty="0" err="1"/>
              <a:t>wijken</a:t>
            </a:r>
            <a:endParaRPr lang="en-GB" dirty="0"/>
          </a:p>
          <a:p>
            <a:pPr marL="285750" indent="-285750">
              <a:buFontTx/>
              <a:buChar char="-"/>
              <a:defRPr/>
            </a:pPr>
            <a:endParaRPr lang="en-GB" dirty="0"/>
          </a:p>
          <a:p>
            <a:pPr>
              <a:defRPr/>
            </a:pPr>
            <a:r>
              <a:rPr lang="en-GB" dirty="0" err="1"/>
              <a:t>Gemeente</a:t>
            </a:r>
            <a:r>
              <a:rPr lang="en-GB" dirty="0"/>
              <a:t> met </a:t>
            </a:r>
            <a:r>
              <a:rPr lang="en-GB" dirty="0" err="1"/>
              <a:t>enorme</a:t>
            </a:r>
            <a:r>
              <a:rPr lang="en-GB" dirty="0"/>
              <a:t> </a:t>
            </a:r>
            <a:r>
              <a:rPr lang="en-GB" dirty="0" err="1"/>
              <a:t>toekomstpotentie</a:t>
            </a:r>
            <a:r>
              <a:rPr lang="en-GB" dirty="0"/>
              <a:t>, maar </a:t>
            </a:r>
            <a:r>
              <a:rPr lang="en-GB" dirty="0" err="1"/>
              <a:t>ook</a:t>
            </a:r>
            <a:r>
              <a:rPr lang="en-GB" dirty="0"/>
              <a:t> </a:t>
            </a:r>
            <a:r>
              <a:rPr lang="en-GB" dirty="0" err="1"/>
              <a:t>kans</a:t>
            </a:r>
            <a:r>
              <a:rPr lang="en-GB" dirty="0"/>
              <a:t> op </a:t>
            </a:r>
          </a:p>
          <a:p>
            <a:pPr>
              <a:defRPr/>
            </a:pPr>
            <a:r>
              <a:rPr lang="en-GB" dirty="0" err="1"/>
              <a:t>grotere</a:t>
            </a:r>
            <a:r>
              <a:rPr lang="en-GB" dirty="0"/>
              <a:t> </a:t>
            </a:r>
            <a:r>
              <a:rPr lang="en-GB" dirty="0" err="1"/>
              <a:t>polarisatie</a:t>
            </a:r>
            <a:endParaRPr lang="en-GB" dirty="0"/>
          </a:p>
          <a:p>
            <a:pPr>
              <a:defRPr/>
            </a:pPr>
            <a:endParaRPr lang="en-GB" dirty="0"/>
          </a:p>
          <a:p>
            <a:pPr>
              <a:defRPr/>
            </a:pPr>
            <a:endParaRPr lang="en-GB" dirty="0"/>
          </a:p>
          <a:p>
            <a:pPr>
              <a:defRPr/>
            </a:pPr>
            <a:r>
              <a:rPr lang="en-GB" b="1" dirty="0" err="1"/>
              <a:t>Afgehaakt</a:t>
            </a:r>
            <a:r>
              <a:rPr lang="en-GB" b="1" dirty="0"/>
              <a:t> </a:t>
            </a:r>
            <a:r>
              <a:rPr lang="en-GB" b="1" dirty="0" err="1"/>
              <a:t>Zaanstad</a:t>
            </a:r>
            <a:r>
              <a:rPr lang="en-GB" b="1" dirty="0"/>
              <a:t>?</a:t>
            </a:r>
          </a:p>
          <a:p>
            <a:pPr>
              <a:defRPr/>
            </a:pPr>
            <a:r>
              <a:rPr lang="en-GB" dirty="0"/>
              <a:t>‘Tot </a:t>
            </a:r>
            <a:r>
              <a:rPr lang="en-GB" dirty="0" err="1"/>
              <a:t>afgehaakt</a:t>
            </a:r>
            <a:r>
              <a:rPr lang="en-GB" dirty="0"/>
              <a:t> </a:t>
            </a:r>
            <a:r>
              <a:rPr lang="en-GB" dirty="0" err="1"/>
              <a:t>gemaakten</a:t>
            </a:r>
            <a:r>
              <a:rPr lang="en-GB" dirty="0"/>
              <a:t>’ </a:t>
            </a:r>
            <a:r>
              <a:rPr lang="en-GB" dirty="0" err="1"/>
              <a:t>binnen</a:t>
            </a:r>
            <a:r>
              <a:rPr lang="en-GB" dirty="0"/>
              <a:t> </a:t>
            </a:r>
            <a:r>
              <a:rPr lang="en-GB" dirty="0" err="1"/>
              <a:t>Zaanstad</a:t>
            </a:r>
            <a:r>
              <a:rPr lang="en-GB" dirty="0"/>
              <a:t> </a:t>
            </a:r>
            <a:r>
              <a:rPr lang="en-GB" dirty="0" err="1"/>
              <a:t>zelf</a:t>
            </a:r>
            <a:r>
              <a:rPr lang="en-GB" dirty="0"/>
              <a:t> </a:t>
            </a:r>
          </a:p>
          <a:p>
            <a:pPr>
              <a:defRPr/>
            </a:pPr>
            <a:r>
              <a:rPr lang="en-GB" dirty="0"/>
              <a:t>en </a:t>
            </a:r>
            <a:r>
              <a:rPr lang="en-GB" dirty="0" err="1"/>
              <a:t>Zaanstreek</a:t>
            </a:r>
            <a:r>
              <a:rPr lang="en-GB" dirty="0"/>
              <a:t> </a:t>
            </a:r>
            <a:r>
              <a:rPr lang="en-GB" dirty="0" err="1"/>
              <a:t>afgehaakt</a:t>
            </a:r>
            <a:r>
              <a:rPr lang="en-GB" dirty="0"/>
              <a:t> </a:t>
            </a:r>
            <a:r>
              <a:rPr lang="en-GB" dirty="0" err="1"/>
              <a:t>binnen</a:t>
            </a:r>
            <a:r>
              <a:rPr lang="en-GB" dirty="0"/>
              <a:t> MRA</a:t>
            </a:r>
          </a:p>
        </p:txBody>
      </p:sp>
      <p:pic>
        <p:nvPicPr>
          <p:cNvPr id="7171" name="Afbeelding 2">
            <a:extLst>
              <a:ext uri="{FF2B5EF4-FFF2-40B4-BE49-F238E27FC236}">
                <a16:creationId xmlns:a16="http://schemas.microsoft.com/office/drawing/2014/main" id="{15EE816E-A3F4-2AE0-DDC0-B9F32D1C2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85726"/>
            <a:ext cx="24939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Zomaar een plekje in Zaandam Oost.">
            <a:extLst>
              <a:ext uri="{FF2B5EF4-FFF2-40B4-BE49-F238E27FC236}">
                <a16:creationId xmlns:a16="http://schemas.microsoft.com/office/drawing/2014/main" id="{BA313111-6257-260E-2566-17D54EE3BD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8514" y="157164"/>
            <a:ext cx="30511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8B65129-EB36-ED69-BDDC-279CD8A7C308}"/>
              </a:ext>
            </a:extLst>
          </p:cNvPr>
          <p:cNvSpPr txBox="1"/>
          <p:nvPr/>
        </p:nvSpPr>
        <p:spPr>
          <a:xfrm>
            <a:off x="2208214" y="2276475"/>
            <a:ext cx="7991475" cy="4248150"/>
          </a:xfrm>
          <a:prstGeom prst="rect">
            <a:avLst/>
          </a:prstGeom>
          <a:noFill/>
        </p:spPr>
        <p:txBody>
          <a:bodyPr>
            <a:spAutoFit/>
          </a:bodyPr>
          <a:lstStyle/>
          <a:p>
            <a:pPr>
              <a:defRPr/>
            </a:pPr>
            <a:r>
              <a:rPr lang="en-GB" b="1" dirty="0"/>
              <a:t>AANLEIDING</a:t>
            </a:r>
            <a:r>
              <a:rPr lang="en-GB" dirty="0"/>
              <a:t> </a:t>
            </a:r>
          </a:p>
          <a:p>
            <a:pPr>
              <a:defRPr/>
            </a:pPr>
            <a:endParaRPr lang="en-GB" dirty="0"/>
          </a:p>
          <a:p>
            <a:pPr>
              <a:defRPr/>
            </a:pPr>
            <a:r>
              <a:rPr lang="en-GB" b="1" dirty="0" err="1"/>
              <a:t>Extreem</a:t>
            </a:r>
            <a:r>
              <a:rPr lang="en-GB" b="1" dirty="0"/>
              <a:t> </a:t>
            </a:r>
            <a:r>
              <a:rPr lang="en-GB" b="1" dirty="0" err="1"/>
              <a:t>lage</a:t>
            </a:r>
            <a:r>
              <a:rPr lang="en-GB" b="1" dirty="0"/>
              <a:t> </a:t>
            </a:r>
            <a:r>
              <a:rPr lang="en-GB" b="1" dirty="0" err="1"/>
              <a:t>verkiezingsopkomst</a:t>
            </a:r>
            <a:r>
              <a:rPr lang="en-GB" b="1" dirty="0"/>
              <a:t> </a:t>
            </a:r>
            <a:r>
              <a:rPr lang="en-GB" b="1" dirty="0" err="1"/>
              <a:t>Zaanstad</a:t>
            </a:r>
            <a:r>
              <a:rPr lang="en-GB" dirty="0"/>
              <a:t>, 44,8% </a:t>
            </a:r>
            <a:r>
              <a:rPr lang="en-GB" dirty="0" err="1"/>
              <a:t>bij</a:t>
            </a:r>
            <a:r>
              <a:rPr lang="en-GB" dirty="0"/>
              <a:t> </a:t>
            </a:r>
            <a:r>
              <a:rPr lang="en-GB" dirty="0" err="1"/>
              <a:t>gemeenteraad</a:t>
            </a:r>
            <a:r>
              <a:rPr lang="en-GB" dirty="0"/>
              <a:t>. </a:t>
            </a:r>
          </a:p>
          <a:p>
            <a:pPr marL="285750" indent="-285750">
              <a:buFontTx/>
              <a:buChar char="-"/>
              <a:defRPr/>
            </a:pPr>
            <a:r>
              <a:rPr lang="en-GB" dirty="0"/>
              <a:t>Erg of </a:t>
            </a:r>
            <a:r>
              <a:rPr lang="en-GB" dirty="0" err="1"/>
              <a:t>niet</a:t>
            </a:r>
            <a:r>
              <a:rPr lang="en-GB" dirty="0"/>
              <a:t> erg? </a:t>
            </a:r>
          </a:p>
          <a:p>
            <a:pPr marL="285750" indent="-285750">
              <a:buFontTx/>
              <a:buChar char="-"/>
              <a:defRPr/>
            </a:pPr>
            <a:endParaRPr lang="en-GB" dirty="0"/>
          </a:p>
          <a:p>
            <a:pPr>
              <a:defRPr/>
            </a:pPr>
            <a:r>
              <a:rPr lang="en-GB" b="1" dirty="0" err="1"/>
              <a:t>Nationaal</a:t>
            </a:r>
            <a:r>
              <a:rPr lang="en-GB" b="1" dirty="0"/>
              <a:t> </a:t>
            </a:r>
            <a:r>
              <a:rPr lang="en-GB" b="1" dirty="0" err="1"/>
              <a:t>Programma</a:t>
            </a:r>
            <a:r>
              <a:rPr lang="en-GB" b="1" dirty="0"/>
              <a:t> </a:t>
            </a:r>
            <a:r>
              <a:rPr lang="en-GB" b="1" dirty="0" err="1"/>
              <a:t>Leefbaarheid</a:t>
            </a:r>
            <a:r>
              <a:rPr lang="en-GB" b="1" dirty="0"/>
              <a:t> en </a:t>
            </a:r>
            <a:r>
              <a:rPr lang="en-GB" b="1" dirty="0" err="1"/>
              <a:t>Veiligheid</a:t>
            </a:r>
            <a:r>
              <a:rPr lang="en-GB" b="1" dirty="0"/>
              <a:t> Zaandam-Oost</a:t>
            </a:r>
            <a:r>
              <a:rPr lang="en-GB" dirty="0"/>
              <a:t>: </a:t>
            </a:r>
          </a:p>
          <a:p>
            <a:pPr>
              <a:defRPr/>
            </a:pPr>
            <a:r>
              <a:rPr lang="en-GB" dirty="0" err="1"/>
              <a:t>Offensief</a:t>
            </a:r>
            <a:r>
              <a:rPr lang="en-GB" dirty="0"/>
              <a:t> </a:t>
            </a:r>
            <a:r>
              <a:rPr lang="en-GB" dirty="0" err="1"/>
              <a:t>tegen</a:t>
            </a:r>
            <a:r>
              <a:rPr lang="en-GB" dirty="0"/>
              <a:t> </a:t>
            </a:r>
            <a:r>
              <a:rPr lang="en-GB" dirty="0" err="1"/>
              <a:t>opeenstapeling</a:t>
            </a:r>
            <a:r>
              <a:rPr lang="en-GB" dirty="0"/>
              <a:t> </a:t>
            </a:r>
            <a:r>
              <a:rPr lang="en-GB" dirty="0" err="1"/>
              <a:t>problemen</a:t>
            </a:r>
            <a:r>
              <a:rPr lang="en-GB" dirty="0"/>
              <a:t> in </a:t>
            </a:r>
            <a:r>
              <a:rPr lang="en-GB" dirty="0" err="1"/>
              <a:t>kwetsbare</a:t>
            </a:r>
            <a:r>
              <a:rPr lang="en-GB" dirty="0"/>
              <a:t> </a:t>
            </a:r>
            <a:r>
              <a:rPr lang="en-GB" dirty="0" err="1"/>
              <a:t>wijken</a:t>
            </a:r>
            <a:endParaRPr lang="en-GB" dirty="0"/>
          </a:p>
          <a:p>
            <a:pPr marL="285750" indent="-285750">
              <a:buFontTx/>
              <a:buChar char="-"/>
              <a:defRPr/>
            </a:pPr>
            <a:endParaRPr lang="en-GB" dirty="0"/>
          </a:p>
          <a:p>
            <a:pPr>
              <a:defRPr/>
            </a:pPr>
            <a:r>
              <a:rPr lang="en-GB" dirty="0" err="1"/>
              <a:t>Gemeente</a:t>
            </a:r>
            <a:r>
              <a:rPr lang="en-GB" dirty="0"/>
              <a:t> met </a:t>
            </a:r>
            <a:r>
              <a:rPr lang="en-GB" dirty="0" err="1"/>
              <a:t>enorme</a:t>
            </a:r>
            <a:r>
              <a:rPr lang="en-GB" dirty="0"/>
              <a:t> </a:t>
            </a:r>
            <a:r>
              <a:rPr lang="en-GB" dirty="0" err="1"/>
              <a:t>toekomstpotentie</a:t>
            </a:r>
            <a:r>
              <a:rPr lang="en-GB" dirty="0"/>
              <a:t>, maar </a:t>
            </a:r>
            <a:r>
              <a:rPr lang="en-GB" dirty="0" err="1"/>
              <a:t>ook</a:t>
            </a:r>
            <a:r>
              <a:rPr lang="en-GB" dirty="0"/>
              <a:t> </a:t>
            </a:r>
            <a:r>
              <a:rPr lang="en-GB" dirty="0" err="1"/>
              <a:t>kans</a:t>
            </a:r>
            <a:r>
              <a:rPr lang="en-GB" dirty="0"/>
              <a:t> op </a:t>
            </a:r>
          </a:p>
          <a:p>
            <a:pPr>
              <a:defRPr/>
            </a:pPr>
            <a:r>
              <a:rPr lang="en-GB" dirty="0" err="1"/>
              <a:t>grotere</a:t>
            </a:r>
            <a:r>
              <a:rPr lang="en-GB" dirty="0"/>
              <a:t> </a:t>
            </a:r>
            <a:r>
              <a:rPr lang="en-GB" dirty="0" err="1"/>
              <a:t>polarisatie</a:t>
            </a:r>
            <a:endParaRPr lang="en-GB" dirty="0"/>
          </a:p>
          <a:p>
            <a:pPr>
              <a:defRPr/>
            </a:pPr>
            <a:endParaRPr lang="en-GB" dirty="0"/>
          </a:p>
          <a:p>
            <a:pPr>
              <a:defRPr/>
            </a:pPr>
            <a:endParaRPr lang="en-GB" dirty="0"/>
          </a:p>
          <a:p>
            <a:pPr>
              <a:defRPr/>
            </a:pPr>
            <a:r>
              <a:rPr lang="en-GB" b="1" dirty="0" err="1"/>
              <a:t>Afgehaakt</a:t>
            </a:r>
            <a:r>
              <a:rPr lang="en-GB" b="1" dirty="0"/>
              <a:t> </a:t>
            </a:r>
            <a:r>
              <a:rPr lang="en-GB" b="1" dirty="0" err="1"/>
              <a:t>Zaanstad</a:t>
            </a:r>
            <a:r>
              <a:rPr lang="en-GB" b="1" dirty="0"/>
              <a:t>?</a:t>
            </a:r>
          </a:p>
          <a:p>
            <a:pPr>
              <a:defRPr/>
            </a:pPr>
            <a:r>
              <a:rPr lang="en-GB" dirty="0"/>
              <a:t>‘Tot </a:t>
            </a:r>
            <a:r>
              <a:rPr lang="en-GB" dirty="0" err="1"/>
              <a:t>afgehaakt</a:t>
            </a:r>
            <a:r>
              <a:rPr lang="en-GB" dirty="0"/>
              <a:t> </a:t>
            </a:r>
            <a:r>
              <a:rPr lang="en-GB" dirty="0" err="1"/>
              <a:t>gemaakten</a:t>
            </a:r>
            <a:r>
              <a:rPr lang="en-GB" dirty="0"/>
              <a:t>’ </a:t>
            </a:r>
            <a:r>
              <a:rPr lang="en-GB" dirty="0" err="1"/>
              <a:t>binnen</a:t>
            </a:r>
            <a:r>
              <a:rPr lang="en-GB" dirty="0"/>
              <a:t> </a:t>
            </a:r>
            <a:r>
              <a:rPr lang="en-GB" dirty="0" err="1"/>
              <a:t>Zaanstad</a:t>
            </a:r>
            <a:r>
              <a:rPr lang="en-GB" dirty="0"/>
              <a:t> </a:t>
            </a:r>
            <a:r>
              <a:rPr lang="en-GB" dirty="0" err="1"/>
              <a:t>zelf</a:t>
            </a:r>
            <a:r>
              <a:rPr lang="en-GB" dirty="0"/>
              <a:t> </a:t>
            </a:r>
          </a:p>
          <a:p>
            <a:pPr>
              <a:defRPr/>
            </a:pPr>
            <a:r>
              <a:rPr lang="en-GB" dirty="0"/>
              <a:t>en </a:t>
            </a:r>
            <a:r>
              <a:rPr lang="en-GB" dirty="0" err="1"/>
              <a:t>Zaanstreek</a:t>
            </a:r>
            <a:r>
              <a:rPr lang="en-GB" dirty="0"/>
              <a:t> </a:t>
            </a:r>
            <a:r>
              <a:rPr lang="en-GB" dirty="0" err="1"/>
              <a:t>afgehaakt</a:t>
            </a:r>
            <a:r>
              <a:rPr lang="en-GB" dirty="0"/>
              <a:t> </a:t>
            </a:r>
            <a:r>
              <a:rPr lang="en-GB" dirty="0" err="1"/>
              <a:t>binnen</a:t>
            </a:r>
            <a:r>
              <a:rPr lang="en-GB" dirty="0"/>
              <a:t> MRA</a:t>
            </a:r>
          </a:p>
        </p:txBody>
      </p:sp>
      <p:pic>
        <p:nvPicPr>
          <p:cNvPr id="7171" name="Afbeelding 2">
            <a:extLst>
              <a:ext uri="{FF2B5EF4-FFF2-40B4-BE49-F238E27FC236}">
                <a16:creationId xmlns:a16="http://schemas.microsoft.com/office/drawing/2014/main" id="{15EE816E-A3F4-2AE0-DDC0-B9F32D1C2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85726"/>
            <a:ext cx="24939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Zomaar een plekje in Zaandam Oost.">
            <a:extLst>
              <a:ext uri="{FF2B5EF4-FFF2-40B4-BE49-F238E27FC236}">
                <a16:creationId xmlns:a16="http://schemas.microsoft.com/office/drawing/2014/main" id="{BA313111-6257-260E-2566-17D54EE3BD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8514" y="157164"/>
            <a:ext cx="30511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o stemde Zaanstad, opkomst Poelenburg dramatisch laag (27%) - De Orkaan">
            <a:extLst>
              <a:ext uri="{FF2B5EF4-FFF2-40B4-BE49-F238E27FC236}">
                <a16:creationId xmlns:a16="http://schemas.microsoft.com/office/drawing/2014/main" id="{F29FA089-99D8-8892-569B-44780BBD7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42939"/>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1528</Words>
  <Application>Microsoft Office PowerPoint</Application>
  <PresentationFormat>Breedbeeld</PresentationFormat>
  <Paragraphs>218</Paragraphs>
  <Slides>39</Slides>
  <Notes>5</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39</vt:i4>
      </vt:variant>
    </vt:vector>
  </HeadingPairs>
  <TitlesOfParts>
    <vt:vector size="51" baseType="lpstr">
      <vt:lpstr>Arial</vt:lpstr>
      <vt:lpstr>Calibri</vt:lpstr>
      <vt:lpstr>Calibri Light</vt:lpstr>
      <vt:lpstr>Guardian Text Egyptian Web</vt:lpstr>
      <vt:lpstr>inherit</vt:lpstr>
      <vt:lpstr>Liberation Serif</vt:lpstr>
      <vt:lpstr>Open Sans</vt:lpstr>
      <vt:lpstr>Oswald</vt:lpstr>
      <vt:lpstr>RO Sans</vt:lpstr>
      <vt:lpstr>Symbol</vt:lpstr>
      <vt:lpstr>Times New Roman</vt:lpstr>
      <vt:lpstr>Kantoorthema</vt:lpstr>
      <vt:lpstr>Welkom       </vt:lpstr>
      <vt:lpstr> Programma van de avond </vt:lpstr>
      <vt:lpstr>Mentimeter</vt:lpstr>
      <vt:lpstr> Onze spreker en panelleden vanavond  </vt:lpstr>
      <vt:lpstr>     Inleiding door René Cuperus </vt:lpstr>
      <vt:lpstr>     Hoe houden we Zaanstad bij elkaar? De kernen, de wijken en de inwoners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ZAANSTAD (TK 2021)</vt:lpstr>
      <vt:lpstr>PowerPoint-presentatie</vt:lpstr>
      <vt:lpstr>PowerPoint-presentatie</vt:lpstr>
      <vt:lpstr>Geografie van gezondheid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t:lpstr>
      <vt:lpstr>2e generatie: afnemend vertrouwen in overheid en meer ervaren discriminatie</vt:lpstr>
      <vt:lpstr>PowerPoint-presentatie</vt:lpstr>
      <vt:lpstr>PowerPoint-presentatie</vt:lpstr>
      <vt:lpstr>   Korte reacties op de inleiding       </vt:lpstr>
      <vt:lpstr>                        Panelgesprek  Wat betekenen de inzichten in ‘de Atlas’ voor de                          Zaanse samenleving?              </vt:lpstr>
      <vt:lpstr>  Intermezzo  </vt:lpstr>
      <vt:lpstr>        Debat tussen Zaal en Panel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de Ruiter</dc:creator>
  <cp:lastModifiedBy>Simone Spakman</cp:lastModifiedBy>
  <cp:revision>121</cp:revision>
  <dcterms:created xsi:type="dcterms:W3CDTF">2022-10-14T17:10:32Z</dcterms:created>
  <dcterms:modified xsi:type="dcterms:W3CDTF">2023-06-27T15:48:24Z</dcterms:modified>
</cp:coreProperties>
</file>